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458" r:id="rId2"/>
    <p:sldId id="459" r:id="rId3"/>
    <p:sldId id="460" r:id="rId4"/>
    <p:sldId id="422" r:id="rId5"/>
    <p:sldId id="423" r:id="rId6"/>
    <p:sldId id="453" r:id="rId7"/>
    <p:sldId id="457" r:id="rId8"/>
    <p:sldId id="424" r:id="rId9"/>
    <p:sldId id="373" r:id="rId10"/>
    <p:sldId id="425" r:id="rId11"/>
    <p:sldId id="454" r:id="rId12"/>
    <p:sldId id="437" r:id="rId13"/>
    <p:sldId id="443" r:id="rId14"/>
    <p:sldId id="444" r:id="rId15"/>
    <p:sldId id="368" r:id="rId16"/>
    <p:sldId id="455" r:id="rId17"/>
    <p:sldId id="456" r:id="rId18"/>
    <p:sldId id="462" r:id="rId19"/>
    <p:sldId id="463" r:id="rId20"/>
    <p:sldId id="464" r:id="rId21"/>
    <p:sldId id="440" r:id="rId22"/>
    <p:sldId id="451" r:id="rId23"/>
    <p:sldId id="465" r:id="rId24"/>
    <p:sldId id="466" r:id="rId25"/>
    <p:sldId id="447" r:id="rId26"/>
    <p:sldId id="448" r:id="rId27"/>
    <p:sldId id="449" r:id="rId28"/>
    <p:sldId id="450" r:id="rId29"/>
    <p:sldId id="46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showPr showNarration="1">
    <p:present/>
    <p:sldAll/>
    <p:penClr>
      <a:srgbClr val="CCFFFF"/>
    </p:penClr>
  </p:showPr>
  <p:clrMru>
    <a:srgbClr val="FF00FF"/>
    <a:srgbClr val="99FFCC"/>
    <a:srgbClr val="009900"/>
    <a:srgbClr val="FFFF99"/>
    <a:srgbClr val="FF0000"/>
    <a:srgbClr val="0000FF"/>
    <a:srgbClr val="6600CC"/>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77" autoAdjust="0"/>
    <p:restoredTop sz="92010" autoAdjust="0"/>
  </p:normalViewPr>
  <p:slideViewPr>
    <p:cSldViewPr>
      <p:cViewPr>
        <p:scale>
          <a:sx n="40" d="100"/>
          <a:sy n="40"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24577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24577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4E7FC3F6-AEA6-42B2-80F7-49407A4F497D}" type="slidenum">
              <a:rPr lang="en-US"/>
              <a:pPr>
                <a:defRPr/>
              </a:pPr>
              <a:t>‹#›</a:t>
            </a:fld>
            <a:endParaRPr lang="en-U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C2EA52E-D4FB-4C6E-81FD-045482AA6818}" type="slidenum">
              <a:rPr lang="en-US"/>
              <a:pPr>
                <a:defRPr/>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DB8FE6A-0AEB-4043-9381-62E01B5FD0BB}" type="slidenum">
              <a:rPr lang="en-US"/>
              <a:pPr>
                <a:defRPr/>
              </a:pPr>
              <a:t>‹#›</a:t>
            </a:fld>
            <a:endParaRPr lang="en-US"/>
          </a:p>
        </p:txBody>
      </p:sp>
    </p:spTree>
  </p:cSld>
  <p:clrMapOvr>
    <a:masterClrMapping/>
  </p:clrMapOvr>
  <p:transition>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6E6D2CC-ED46-4E3E-839A-54E76EF03218}" type="slidenum">
              <a:rPr lang="en-US"/>
              <a:pPr>
                <a:defRPr/>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8B479F3-0F7F-42DE-9ED0-5C724CE26727}" type="slidenum">
              <a:rPr lang="en-US"/>
              <a:pPr>
                <a:defRPr/>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24F0030-470A-4269-99A8-225346520155}" type="slidenum">
              <a:rPr lang="en-US"/>
              <a:pPr>
                <a:defRPr/>
              </a:pPr>
              <a:t>‹#›</a:t>
            </a:fld>
            <a:endParaRPr lang="en-US"/>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AF11A35-A76C-479C-B09B-A0A5753D4765}" type="slidenum">
              <a:rPr lang="en-US"/>
              <a:pPr>
                <a:defRPr/>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B86F824D-2165-499A-9955-CE27813E834B}" type="slidenum">
              <a:rPr lang="en-US"/>
              <a:pPr>
                <a:defRPr/>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188C938B-340C-4CE0-B9A6-F125C5EB3952}" type="slidenum">
              <a:rPr lang="en-US"/>
              <a:pPr>
                <a:defRPr/>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2AAE17E7-15E0-4DEB-85FE-F899F98E7D9D}" type="slidenum">
              <a:rPr lang="en-US"/>
              <a:pPr>
                <a:defRPr/>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328F5CC-749B-4E24-9FA9-0251FAE97455}" type="slidenum">
              <a:rPr lang="en-US"/>
              <a:pPr>
                <a:defRPr/>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FD1E160-FBC6-48AE-BB3F-E1ABEBBB4652}" type="slidenum">
              <a:rPr lang="en-US"/>
              <a:pPr>
                <a:defRPr/>
              </a:pPr>
              <a:t>‹#›</a:t>
            </a:fld>
            <a:endParaRPr lang="en-US"/>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474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24474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24474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2630C7D-0C8F-4222-84CB-6A0DE03CC910}"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pull dir="r"/>
  </p:transition>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Layout" Target="../slideLayouts/slideLayout7.xml"/><Relationship Id="rId1" Type="http://schemas.openxmlformats.org/officeDocument/2006/relationships/audio" Target="file:///D:\khoa%20hoc%20_pp_tuan%208_lop5\09%20Track%209%20Ch&#250;%20voi%20con%20&#7903;%20B&#7843;n%20&#272;&#244;n.wma" TargetMode="External"/><Relationship Id="rId6" Type="http://schemas.openxmlformats.org/officeDocument/2006/relationships/image" Target="../media/image35.png"/><Relationship Id="rId5" Type="http://schemas.openxmlformats.org/officeDocument/2006/relationships/slide" Target="slide26.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slide" Target="slide18.xml"/></Relationships>
</file>

<file path=ppt/slides/_rels/slide2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49e0a039_5879074e_phong20canh20sapa"/>
          <p:cNvPicPr>
            <a:picLocks noChangeAspect="1" noChangeArrowheads="1"/>
          </p:cNvPicPr>
          <p:nvPr/>
        </p:nvPicPr>
        <p:blipFill>
          <a:blip r:embed="rId2"/>
          <a:srcRect/>
          <a:stretch>
            <a:fillRect/>
          </a:stretch>
        </p:blipFill>
        <p:spPr bwMode="auto">
          <a:xfrm>
            <a:off x="0" y="-15875"/>
            <a:ext cx="9144000" cy="6873875"/>
          </a:xfrm>
          <a:prstGeom prst="rect">
            <a:avLst/>
          </a:prstGeom>
          <a:noFill/>
          <a:ln w="9525">
            <a:noFill/>
            <a:miter lim="800000"/>
            <a:headEnd/>
            <a:tailEnd/>
          </a:ln>
        </p:spPr>
      </p:pic>
      <p:sp>
        <p:nvSpPr>
          <p:cNvPr id="243718" name="WordArt 6"/>
          <p:cNvSpPr>
            <a:spLocks noChangeArrowheads="1" noChangeShapeType="1" noTextEdit="1"/>
          </p:cNvSpPr>
          <p:nvPr/>
        </p:nvSpPr>
        <p:spPr bwMode="auto">
          <a:xfrm rot="-763341">
            <a:off x="609600" y="2209800"/>
            <a:ext cx="8077200" cy="1295400"/>
          </a:xfrm>
          <a:prstGeom prst="rect">
            <a:avLst/>
          </a:prstGeom>
        </p:spPr>
        <p:txBody>
          <a:bodyPr wrap="none" fromWordArt="1">
            <a:prstTxWarp prst="textWave2">
              <a:avLst>
                <a:gd name="adj1" fmla="val 13005"/>
                <a:gd name="adj2" fmla="val 0"/>
              </a:avLst>
            </a:prstTxWarp>
          </a:bodyPr>
          <a:lstStyle/>
          <a:p>
            <a:pPr algn="ctr"/>
            <a:r>
              <a:rPr lang="vi-VN" sz="3600" b="1" kern="10">
                <a:ln w="19050">
                  <a:solidFill>
                    <a:srgbClr val="FF0000"/>
                  </a:solidFill>
                  <a:round/>
                  <a:headEnd/>
                  <a:tailEnd/>
                </a:ln>
                <a:solidFill>
                  <a:srgbClr val="FF0000"/>
                </a:solidFill>
                <a:effectLst>
                  <a:outerShdw dist="35921" dir="2700000" algn="ctr" rotWithShape="0">
                    <a:srgbClr val="990000"/>
                  </a:outerShdw>
                </a:effectLst>
                <a:latin typeface="Arial"/>
                <a:cs typeface="Arial"/>
              </a:rPr>
              <a:t>PHÒNG TRÁNH HIV/AIDS</a:t>
            </a:r>
            <a:endParaRPr lang="en-US" sz="3600" b="1" kern="10">
              <a:ln w="19050">
                <a:solidFill>
                  <a:srgbClr val="FF0000"/>
                </a:solidFill>
                <a:round/>
                <a:headEnd/>
                <a:tailEnd/>
              </a:ln>
              <a:solidFill>
                <a:srgbClr val="FF0000"/>
              </a:solidFill>
              <a:effectLst>
                <a:outerShdw dist="35921" dir="2700000" algn="ctr" rotWithShape="0">
                  <a:srgbClr val="990000"/>
                </a:outerShdw>
              </a:effectLst>
              <a:latin typeface="Arial"/>
              <a:cs typeface="Arial"/>
            </a:endParaRPr>
          </a:p>
        </p:txBody>
      </p:sp>
      <p:sp>
        <p:nvSpPr>
          <p:cNvPr id="3076" name="WordArt 9"/>
          <p:cNvSpPr>
            <a:spLocks noChangeArrowheads="1" noChangeShapeType="1" noTextEdit="1"/>
          </p:cNvSpPr>
          <p:nvPr/>
        </p:nvSpPr>
        <p:spPr bwMode="auto">
          <a:xfrm>
            <a:off x="1371600" y="533400"/>
            <a:ext cx="4953000" cy="904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FF00"/>
                </a:solidFill>
                <a:effectLst>
                  <a:outerShdw dist="35921" dir="2700000" algn="ctr" rotWithShape="0">
                    <a:srgbClr val="990000"/>
                  </a:outerShdw>
                </a:effectLst>
                <a:latin typeface="Arial"/>
                <a:cs typeface="Arial"/>
              </a:rPr>
              <a:t>KHOA HỌC LỚP 5</a:t>
            </a:r>
            <a:endParaRPr lang="en-US" sz="3600" b="1" kern="10">
              <a:ln w="19050">
                <a:solidFill>
                  <a:srgbClr val="FFFF00"/>
                </a:solidFill>
                <a:round/>
                <a:headEnd/>
                <a:tailEnd/>
              </a:ln>
              <a:solidFill>
                <a:srgbClr val="FFFF00"/>
              </a:solidFill>
              <a:effectLst>
                <a:outerShdw dist="35921" dir="2700000" algn="ctr" rotWithShape="0">
                  <a:srgbClr val="990000"/>
                </a:outerShdw>
              </a:effectLst>
              <a:latin typeface="Arial"/>
              <a:cs typeface="Aria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2437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3" name="Text Box 11"/>
          <p:cNvSpPr txBox="1">
            <a:spLocks noChangeArrowheads="1"/>
          </p:cNvSpPr>
          <p:nvPr/>
        </p:nvSpPr>
        <p:spPr bwMode="auto">
          <a:xfrm>
            <a:off x="381000" y="1009650"/>
            <a:ext cx="2667000" cy="400050"/>
          </a:xfrm>
          <a:prstGeom prst="rect">
            <a:avLst/>
          </a:prstGeom>
          <a:solidFill>
            <a:srgbClr val="FFCCFF">
              <a:alpha val="41176"/>
            </a:srgbClr>
          </a:solidFill>
          <a:ln w="12700" cap="sq">
            <a:solidFill>
              <a:schemeClr val="tx1"/>
            </a:solidFill>
            <a:miter lim="800000"/>
            <a:headEnd type="none" w="sm" len="sm"/>
            <a:tailEnd type="none" w="sm" len="sm"/>
          </a:ln>
        </p:spPr>
        <p:txBody>
          <a:bodyPr>
            <a:spAutoFit/>
          </a:bodyPr>
          <a:lstStyle/>
          <a:p>
            <a:pPr algn="ctr" eaLnBrk="1" hangingPunct="1">
              <a:spcBef>
                <a:spcPct val="50000"/>
              </a:spcBef>
            </a:pPr>
            <a:r>
              <a:rPr lang="en-US" sz="2000" b="1">
                <a:solidFill>
                  <a:srgbClr val="0000FF"/>
                </a:solidFill>
                <a:cs typeface="Arial" charset="0"/>
              </a:rPr>
              <a:t>1.HIV là gì ?</a:t>
            </a:r>
          </a:p>
        </p:txBody>
      </p:sp>
      <p:sp>
        <p:nvSpPr>
          <p:cNvPr id="197644" name="Text Box 12"/>
          <p:cNvSpPr txBox="1">
            <a:spLocks noChangeArrowheads="1"/>
          </p:cNvSpPr>
          <p:nvPr/>
        </p:nvSpPr>
        <p:spPr bwMode="auto">
          <a:xfrm>
            <a:off x="381000" y="1676400"/>
            <a:ext cx="2667000" cy="400050"/>
          </a:xfrm>
          <a:prstGeom prst="rect">
            <a:avLst/>
          </a:prstGeom>
          <a:solidFill>
            <a:srgbClr val="FFCCFF">
              <a:alpha val="41176"/>
            </a:srgbClr>
          </a:solidFill>
          <a:ln w="12700" cap="sq">
            <a:solidFill>
              <a:schemeClr val="tx1"/>
            </a:solidFill>
            <a:miter lim="800000"/>
            <a:headEnd type="none" w="sm" len="sm"/>
            <a:tailEnd type="none" w="sm" len="sm"/>
          </a:ln>
        </p:spPr>
        <p:txBody>
          <a:bodyPr>
            <a:spAutoFit/>
          </a:bodyPr>
          <a:lstStyle/>
          <a:p>
            <a:pPr algn="ctr" eaLnBrk="1" hangingPunct="1">
              <a:spcBef>
                <a:spcPct val="50000"/>
              </a:spcBef>
            </a:pPr>
            <a:r>
              <a:rPr lang="en-US" sz="2000" b="1">
                <a:solidFill>
                  <a:srgbClr val="FF3300"/>
                </a:solidFill>
                <a:cs typeface="Arial" charset="0"/>
              </a:rPr>
              <a:t>2.AIDS là gì ?</a:t>
            </a:r>
          </a:p>
        </p:txBody>
      </p:sp>
      <p:sp>
        <p:nvSpPr>
          <p:cNvPr id="197645" name="Text Box 13"/>
          <p:cNvSpPr txBox="1">
            <a:spLocks noChangeArrowheads="1"/>
          </p:cNvSpPr>
          <p:nvPr/>
        </p:nvSpPr>
        <p:spPr bwMode="auto">
          <a:xfrm>
            <a:off x="381000" y="2286000"/>
            <a:ext cx="2667000" cy="1323975"/>
          </a:xfrm>
          <a:prstGeom prst="rect">
            <a:avLst/>
          </a:prstGeom>
          <a:solidFill>
            <a:srgbClr val="FFCCFF">
              <a:alpha val="41176"/>
            </a:srgbClr>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0000FF"/>
                </a:solidFill>
                <a:cs typeface="Arial" charset="0"/>
              </a:rPr>
              <a:t>3.Có phải tất cả những người nhiễm HIV sẽ dẫn đến AIDS không?</a:t>
            </a:r>
          </a:p>
        </p:txBody>
      </p:sp>
      <p:sp>
        <p:nvSpPr>
          <p:cNvPr id="197646" name="Text Box 14"/>
          <p:cNvSpPr txBox="1">
            <a:spLocks noChangeArrowheads="1"/>
          </p:cNvSpPr>
          <p:nvPr/>
        </p:nvSpPr>
        <p:spPr bwMode="auto">
          <a:xfrm>
            <a:off x="381000" y="4362450"/>
            <a:ext cx="2667000" cy="1016000"/>
          </a:xfrm>
          <a:prstGeom prst="rect">
            <a:avLst/>
          </a:prstGeom>
          <a:solidFill>
            <a:srgbClr val="FFCCFF">
              <a:alpha val="41176"/>
            </a:srgbClr>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0000FF"/>
                </a:solidFill>
                <a:cs typeface="Arial" charset="0"/>
              </a:rPr>
              <a:t>4.HIV có thể lây truyền qua những đường nào ?</a:t>
            </a:r>
          </a:p>
        </p:txBody>
      </p:sp>
      <p:sp>
        <p:nvSpPr>
          <p:cNvPr id="197647" name="Text Box 15"/>
          <p:cNvSpPr txBox="1">
            <a:spLocks noChangeArrowheads="1"/>
          </p:cNvSpPr>
          <p:nvPr/>
        </p:nvSpPr>
        <p:spPr bwMode="auto">
          <a:xfrm>
            <a:off x="304800" y="6022975"/>
            <a:ext cx="2743200" cy="708025"/>
          </a:xfrm>
          <a:prstGeom prst="rect">
            <a:avLst/>
          </a:prstGeom>
          <a:solidFill>
            <a:srgbClr val="FFCCFF">
              <a:alpha val="41176"/>
            </a:srgbClr>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0000FF"/>
                </a:solidFill>
                <a:cs typeface="Arial" charset="0"/>
              </a:rPr>
              <a:t>5.Ai có thể bị nhiễm HIV?</a:t>
            </a:r>
          </a:p>
        </p:txBody>
      </p:sp>
      <p:sp>
        <p:nvSpPr>
          <p:cNvPr id="197648" name="Text Box 16"/>
          <p:cNvSpPr txBox="1">
            <a:spLocks noChangeArrowheads="1"/>
          </p:cNvSpPr>
          <p:nvPr/>
        </p:nvSpPr>
        <p:spPr bwMode="auto">
          <a:xfrm>
            <a:off x="3505200" y="6159500"/>
            <a:ext cx="5257800" cy="400050"/>
          </a:xfrm>
          <a:prstGeom prst="rect">
            <a:avLst/>
          </a:prstGeom>
          <a:solidFill>
            <a:srgbClr val="FFFF99"/>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0000FF"/>
                </a:solidFill>
                <a:cs typeface="Arial" charset="0"/>
              </a:rPr>
              <a:t>a.Mọi người đều có thể nhiễm HIV</a:t>
            </a:r>
          </a:p>
        </p:txBody>
      </p:sp>
      <p:sp>
        <p:nvSpPr>
          <p:cNvPr id="197649" name="Text Box 17"/>
          <p:cNvSpPr txBox="1">
            <a:spLocks noChangeArrowheads="1"/>
          </p:cNvSpPr>
          <p:nvPr/>
        </p:nvSpPr>
        <p:spPr bwMode="auto">
          <a:xfrm>
            <a:off x="3505200" y="1600200"/>
            <a:ext cx="5257800" cy="708025"/>
          </a:xfrm>
          <a:prstGeom prst="rect">
            <a:avLst/>
          </a:prstGeom>
          <a:solidFill>
            <a:srgbClr val="FFFF99"/>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0000FF"/>
                </a:solidFill>
                <a:cs typeface="Arial" charset="0"/>
              </a:rPr>
              <a:t>b.Giai đoạn phát bệnh của người nhiễm HIV</a:t>
            </a:r>
          </a:p>
        </p:txBody>
      </p:sp>
      <p:sp>
        <p:nvSpPr>
          <p:cNvPr id="197650" name="Text Box 18"/>
          <p:cNvSpPr txBox="1">
            <a:spLocks noChangeArrowheads="1"/>
          </p:cNvSpPr>
          <p:nvPr/>
        </p:nvSpPr>
        <p:spPr bwMode="auto">
          <a:xfrm>
            <a:off x="3505200" y="228600"/>
            <a:ext cx="5257800" cy="1077913"/>
          </a:xfrm>
          <a:prstGeom prst="rect">
            <a:avLst/>
          </a:prstGeom>
          <a:solidFill>
            <a:srgbClr val="FFFF99"/>
          </a:solidFill>
          <a:ln w="12700" cap="sq">
            <a:solidFill>
              <a:schemeClr val="tx1"/>
            </a:solidFill>
            <a:miter lim="800000"/>
            <a:headEnd type="none" w="sm" len="sm"/>
            <a:tailEnd type="none" w="sm" len="sm"/>
          </a:ln>
        </p:spPr>
        <p:txBody>
          <a:bodyPr>
            <a:spAutoFit/>
          </a:bodyPr>
          <a:lstStyle/>
          <a:p>
            <a:pPr eaLnBrk="1" hangingPunct="1">
              <a:spcBef>
                <a:spcPct val="10000"/>
              </a:spcBef>
            </a:pPr>
            <a:r>
              <a:rPr lang="en-US" sz="2000" b="1">
                <a:solidFill>
                  <a:srgbClr val="0000FF"/>
                </a:solidFill>
                <a:cs typeface="Arial" charset="0"/>
              </a:rPr>
              <a:t>c.Một loại virus khi xâm nhập cơ </a:t>
            </a:r>
          </a:p>
          <a:p>
            <a:pPr eaLnBrk="1" hangingPunct="1">
              <a:spcBef>
                <a:spcPct val="10000"/>
              </a:spcBef>
            </a:pPr>
            <a:r>
              <a:rPr lang="en-US" sz="2000" b="1">
                <a:solidFill>
                  <a:srgbClr val="0000FF"/>
                </a:solidFill>
                <a:cs typeface="Arial" charset="0"/>
              </a:rPr>
              <a:t>thể sẽ làm khả năng chống đỡ </a:t>
            </a:r>
          </a:p>
          <a:p>
            <a:pPr eaLnBrk="1" hangingPunct="1">
              <a:spcBef>
                <a:spcPct val="10000"/>
              </a:spcBef>
            </a:pPr>
            <a:r>
              <a:rPr lang="en-US" sz="2000" b="1">
                <a:solidFill>
                  <a:srgbClr val="0000FF"/>
                </a:solidFill>
                <a:cs typeface="Arial" charset="0"/>
              </a:rPr>
              <a:t>bệnh tật của cơ thể bị suy giảm</a:t>
            </a:r>
          </a:p>
        </p:txBody>
      </p:sp>
      <p:sp>
        <p:nvSpPr>
          <p:cNvPr id="197651" name="Text Box 19"/>
          <p:cNvSpPr txBox="1">
            <a:spLocks noChangeArrowheads="1"/>
          </p:cNvSpPr>
          <p:nvPr/>
        </p:nvSpPr>
        <p:spPr bwMode="auto">
          <a:xfrm>
            <a:off x="3505200" y="2686050"/>
            <a:ext cx="5257800" cy="1016000"/>
          </a:xfrm>
          <a:prstGeom prst="rect">
            <a:avLst/>
          </a:prstGeom>
          <a:solidFill>
            <a:srgbClr val="FFFF99"/>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0000FF"/>
                </a:solidFill>
                <a:cs typeface="Arial" charset="0"/>
              </a:rPr>
              <a:t>d.Hầu hết những người bị nhiễm HIV sẽ dẫn đến AIDS. AIDS là giai đoạn cuối của quá trình nhiễm HIV</a:t>
            </a:r>
          </a:p>
        </p:txBody>
      </p:sp>
      <p:sp>
        <p:nvSpPr>
          <p:cNvPr id="197652" name="Text Box 20"/>
          <p:cNvSpPr txBox="1">
            <a:spLocks noChangeArrowheads="1"/>
          </p:cNvSpPr>
          <p:nvPr/>
        </p:nvSpPr>
        <p:spPr bwMode="auto">
          <a:xfrm>
            <a:off x="3505200" y="4114800"/>
            <a:ext cx="5257800" cy="1354138"/>
          </a:xfrm>
          <a:prstGeom prst="rect">
            <a:avLst/>
          </a:prstGeom>
          <a:solidFill>
            <a:srgbClr val="FFFF99"/>
          </a:solidFill>
          <a:ln w="12700" cap="sq">
            <a:solidFill>
              <a:schemeClr val="tx1"/>
            </a:solidFill>
            <a:miter lim="800000"/>
            <a:headEnd type="none" w="sm" len="sm"/>
            <a:tailEnd type="none" w="sm" len="sm"/>
          </a:ln>
        </p:spPr>
        <p:txBody>
          <a:bodyPr>
            <a:spAutoFit/>
          </a:bodyPr>
          <a:lstStyle/>
          <a:p>
            <a:pPr eaLnBrk="1" hangingPunct="1">
              <a:spcBef>
                <a:spcPct val="5000"/>
              </a:spcBef>
            </a:pPr>
            <a:r>
              <a:rPr lang="en-US" sz="1600" b="1">
                <a:solidFill>
                  <a:srgbClr val="0000FF"/>
                </a:solidFill>
                <a:cs typeface="Arial" charset="0"/>
              </a:rPr>
              <a:t>e. - </a:t>
            </a:r>
            <a:r>
              <a:rPr lang="en-US" sz="2000" b="1">
                <a:solidFill>
                  <a:srgbClr val="0000FF"/>
                </a:solidFill>
                <a:cs typeface="Arial" charset="0"/>
              </a:rPr>
              <a:t>Đường máu  </a:t>
            </a:r>
          </a:p>
          <a:p>
            <a:pPr eaLnBrk="1" hangingPunct="1">
              <a:spcBef>
                <a:spcPct val="5000"/>
              </a:spcBef>
            </a:pPr>
            <a:r>
              <a:rPr lang="en-US" sz="2000" b="1">
                <a:solidFill>
                  <a:srgbClr val="0000FF"/>
                </a:solidFill>
                <a:cs typeface="Arial" charset="0"/>
              </a:rPr>
              <a:t>- Đường tình dục</a:t>
            </a:r>
          </a:p>
          <a:p>
            <a:pPr eaLnBrk="1" hangingPunct="1">
              <a:spcBef>
                <a:spcPct val="5000"/>
              </a:spcBef>
              <a:buFontTx/>
              <a:buChar char="-"/>
            </a:pPr>
            <a:r>
              <a:rPr lang="en-US" sz="2000" b="1">
                <a:solidFill>
                  <a:srgbClr val="0000FF"/>
                </a:solidFill>
                <a:cs typeface="Arial" charset="0"/>
              </a:rPr>
              <a:t>Từ mẹ sang con lúc mang thai hoặc khi sinh con.</a:t>
            </a:r>
          </a:p>
        </p:txBody>
      </p:sp>
      <p:sp>
        <p:nvSpPr>
          <p:cNvPr id="12300" name="AutoShape 21"/>
          <p:cNvSpPr>
            <a:spLocks noChangeArrowheads="1"/>
          </p:cNvSpPr>
          <p:nvPr/>
        </p:nvSpPr>
        <p:spPr bwMode="auto">
          <a:xfrm>
            <a:off x="838200" y="152400"/>
            <a:ext cx="1828800" cy="685800"/>
          </a:xfrm>
          <a:prstGeom prst="star32">
            <a:avLst>
              <a:gd name="adj" fmla="val 37500"/>
            </a:avLst>
          </a:prstGeom>
          <a:solidFill>
            <a:srgbClr val="FF0000"/>
          </a:solidFill>
          <a:ln w="38100" cap="sq">
            <a:solidFill>
              <a:schemeClr val="tx1"/>
            </a:solidFill>
            <a:miter lim="800000"/>
            <a:headEnd type="none" w="sm" len="sm"/>
            <a:tailEnd type="none" w="sm" len="sm"/>
          </a:ln>
        </p:spPr>
        <p:txBody>
          <a:bodyPr wrap="none" anchor="ctr"/>
          <a:lstStyle/>
          <a:p>
            <a:pPr algn="ctr" eaLnBrk="1" hangingPunct="1"/>
            <a:r>
              <a:rPr lang="en-US" sz="2400">
                <a:solidFill>
                  <a:srgbClr val="FFFF00"/>
                </a:solidFill>
                <a:cs typeface="Arial" charset="0"/>
              </a:rPr>
              <a:t>Đáp án</a:t>
            </a:r>
          </a:p>
        </p:txBody>
      </p:sp>
      <p:sp>
        <p:nvSpPr>
          <p:cNvPr id="197654" name="Line 22"/>
          <p:cNvSpPr>
            <a:spLocks noChangeShapeType="1"/>
          </p:cNvSpPr>
          <p:nvPr/>
        </p:nvSpPr>
        <p:spPr bwMode="auto">
          <a:xfrm flipV="1">
            <a:off x="3048000" y="838200"/>
            <a:ext cx="381000" cy="381000"/>
          </a:xfrm>
          <a:prstGeom prst="line">
            <a:avLst/>
          </a:prstGeom>
          <a:noFill/>
          <a:ln w="38100">
            <a:solidFill>
              <a:srgbClr val="6600CC"/>
            </a:solidFill>
            <a:round/>
            <a:headEnd/>
            <a:tailEnd type="triangle" w="med" len="med"/>
          </a:ln>
        </p:spPr>
        <p:txBody>
          <a:bodyPr/>
          <a:lstStyle/>
          <a:p>
            <a:endParaRPr lang="en-US"/>
          </a:p>
        </p:txBody>
      </p:sp>
      <p:sp>
        <p:nvSpPr>
          <p:cNvPr id="197655" name="Line 23"/>
          <p:cNvSpPr>
            <a:spLocks noChangeShapeType="1"/>
          </p:cNvSpPr>
          <p:nvPr/>
        </p:nvSpPr>
        <p:spPr bwMode="auto">
          <a:xfrm>
            <a:off x="3048000" y="2057400"/>
            <a:ext cx="381000" cy="0"/>
          </a:xfrm>
          <a:prstGeom prst="line">
            <a:avLst/>
          </a:prstGeom>
          <a:noFill/>
          <a:ln w="38100">
            <a:solidFill>
              <a:srgbClr val="FF0000"/>
            </a:solidFill>
            <a:round/>
            <a:headEnd/>
            <a:tailEnd type="triangle" w="med" len="med"/>
          </a:ln>
        </p:spPr>
        <p:txBody>
          <a:bodyPr/>
          <a:lstStyle/>
          <a:p>
            <a:endParaRPr lang="en-US"/>
          </a:p>
        </p:txBody>
      </p:sp>
      <p:sp>
        <p:nvSpPr>
          <p:cNvPr id="197656" name="Line 24"/>
          <p:cNvSpPr>
            <a:spLocks noChangeShapeType="1"/>
          </p:cNvSpPr>
          <p:nvPr/>
        </p:nvSpPr>
        <p:spPr bwMode="auto">
          <a:xfrm>
            <a:off x="3124200" y="3352800"/>
            <a:ext cx="304800" cy="0"/>
          </a:xfrm>
          <a:prstGeom prst="line">
            <a:avLst/>
          </a:prstGeom>
          <a:noFill/>
          <a:ln w="38100">
            <a:solidFill>
              <a:srgbClr val="6600CC"/>
            </a:solidFill>
            <a:round/>
            <a:headEnd/>
            <a:tailEnd type="triangle" w="med" len="med"/>
          </a:ln>
        </p:spPr>
        <p:txBody>
          <a:bodyPr/>
          <a:lstStyle/>
          <a:p>
            <a:endParaRPr lang="en-US"/>
          </a:p>
        </p:txBody>
      </p:sp>
      <p:sp>
        <p:nvSpPr>
          <p:cNvPr id="197657" name="Line 25"/>
          <p:cNvSpPr>
            <a:spLocks noChangeShapeType="1"/>
          </p:cNvSpPr>
          <p:nvPr/>
        </p:nvSpPr>
        <p:spPr bwMode="auto">
          <a:xfrm>
            <a:off x="3048000" y="4953000"/>
            <a:ext cx="381000" cy="0"/>
          </a:xfrm>
          <a:prstGeom prst="line">
            <a:avLst/>
          </a:prstGeom>
          <a:noFill/>
          <a:ln w="38100">
            <a:solidFill>
              <a:srgbClr val="FF0000"/>
            </a:solidFill>
            <a:round/>
            <a:headEnd/>
            <a:tailEnd type="triangle" w="med" len="med"/>
          </a:ln>
        </p:spPr>
        <p:txBody>
          <a:bodyPr/>
          <a:lstStyle/>
          <a:p>
            <a:endParaRPr lang="en-US"/>
          </a:p>
        </p:txBody>
      </p:sp>
      <p:sp>
        <p:nvSpPr>
          <p:cNvPr id="197658" name="Line 26"/>
          <p:cNvSpPr>
            <a:spLocks noChangeShapeType="1"/>
          </p:cNvSpPr>
          <p:nvPr/>
        </p:nvSpPr>
        <p:spPr bwMode="auto">
          <a:xfrm>
            <a:off x="3048000" y="6400800"/>
            <a:ext cx="304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7643"/>
                                        </p:tgtEl>
                                        <p:attrNameLst>
                                          <p:attrName>style.visibility</p:attrName>
                                        </p:attrNameLst>
                                      </p:cBhvr>
                                      <p:to>
                                        <p:strVal val="visible"/>
                                      </p:to>
                                    </p:set>
                                    <p:animEffect transition="in" filter="slide(fromLeft)">
                                      <p:cBhvr>
                                        <p:cTn id="7" dur="500"/>
                                        <p:tgtEl>
                                          <p:spTgt spid="197643"/>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97644"/>
                                        </p:tgtEl>
                                        <p:attrNameLst>
                                          <p:attrName>style.visibility</p:attrName>
                                        </p:attrNameLst>
                                      </p:cBhvr>
                                      <p:to>
                                        <p:strVal val="visible"/>
                                      </p:to>
                                    </p:set>
                                    <p:animEffect transition="in" filter="slide(fromLeft)">
                                      <p:cBhvr>
                                        <p:cTn id="11" dur="500"/>
                                        <p:tgtEl>
                                          <p:spTgt spid="197644"/>
                                        </p:tgtEl>
                                      </p:cBhvr>
                                    </p:animEffect>
                                  </p:childTnLst>
                                </p:cTn>
                              </p:par>
                            </p:childTnLst>
                          </p:cTn>
                        </p:par>
                        <p:par>
                          <p:cTn id="12" fill="hold" nodeType="afterGroup">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197645"/>
                                        </p:tgtEl>
                                        <p:attrNameLst>
                                          <p:attrName>style.visibility</p:attrName>
                                        </p:attrNameLst>
                                      </p:cBhvr>
                                      <p:to>
                                        <p:strVal val="visible"/>
                                      </p:to>
                                    </p:set>
                                    <p:animEffect transition="in" filter="slide(fromLeft)">
                                      <p:cBhvr>
                                        <p:cTn id="15" dur="500"/>
                                        <p:tgtEl>
                                          <p:spTgt spid="197645"/>
                                        </p:tgtEl>
                                      </p:cBhvr>
                                    </p:animEffect>
                                  </p:childTnLst>
                                </p:cTn>
                              </p:par>
                            </p:childTnLst>
                          </p:cTn>
                        </p:par>
                        <p:par>
                          <p:cTn id="16" fill="hold" nodeType="afterGroup">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197646"/>
                                        </p:tgtEl>
                                        <p:attrNameLst>
                                          <p:attrName>style.visibility</p:attrName>
                                        </p:attrNameLst>
                                      </p:cBhvr>
                                      <p:to>
                                        <p:strVal val="visible"/>
                                      </p:to>
                                    </p:set>
                                    <p:animEffect transition="in" filter="slide(fromLeft)">
                                      <p:cBhvr>
                                        <p:cTn id="19" dur="500"/>
                                        <p:tgtEl>
                                          <p:spTgt spid="197646"/>
                                        </p:tgtEl>
                                      </p:cBhvr>
                                    </p:animEffect>
                                  </p:childTnLst>
                                </p:cTn>
                              </p:par>
                            </p:childTnLst>
                          </p:cTn>
                        </p:par>
                        <p:par>
                          <p:cTn id="20" fill="hold" nodeType="afterGroup">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197647"/>
                                        </p:tgtEl>
                                        <p:attrNameLst>
                                          <p:attrName>style.visibility</p:attrName>
                                        </p:attrNameLst>
                                      </p:cBhvr>
                                      <p:to>
                                        <p:strVal val="visible"/>
                                      </p:to>
                                    </p:set>
                                    <p:animEffect transition="in" filter="slide(fromLeft)">
                                      <p:cBhvr>
                                        <p:cTn id="23" dur="500"/>
                                        <p:tgtEl>
                                          <p:spTgt spid="197647"/>
                                        </p:tgtEl>
                                      </p:cBhvr>
                                    </p:animEffect>
                                  </p:childTnLst>
                                </p:cTn>
                              </p:par>
                            </p:childTnLst>
                          </p:cTn>
                        </p:par>
                        <p:par>
                          <p:cTn id="24" fill="hold" nodeType="afterGroup">
                            <p:stCondLst>
                              <p:cond delay="3000"/>
                            </p:stCondLst>
                            <p:childTnLst>
                              <p:par>
                                <p:cTn id="25" presetID="12" presetClass="entr" presetSubtype="2" fill="hold" grpId="0" nodeType="afterEffect">
                                  <p:stCondLst>
                                    <p:cond delay="0"/>
                                  </p:stCondLst>
                                  <p:childTnLst>
                                    <p:set>
                                      <p:cBhvr>
                                        <p:cTn id="26" dur="1" fill="hold">
                                          <p:stCondLst>
                                            <p:cond delay="0"/>
                                          </p:stCondLst>
                                        </p:cTn>
                                        <p:tgtEl>
                                          <p:spTgt spid="197654"/>
                                        </p:tgtEl>
                                        <p:attrNameLst>
                                          <p:attrName>style.visibility</p:attrName>
                                        </p:attrNameLst>
                                      </p:cBhvr>
                                      <p:to>
                                        <p:strVal val="visible"/>
                                      </p:to>
                                    </p:set>
                                    <p:animEffect transition="in" filter="slide(fromRight)">
                                      <p:cBhvr>
                                        <p:cTn id="27" dur="500"/>
                                        <p:tgtEl>
                                          <p:spTgt spid="197654"/>
                                        </p:tgtEl>
                                      </p:cBhvr>
                                    </p:animEffect>
                                  </p:childTnLst>
                                </p:cTn>
                              </p:par>
                            </p:childTnLst>
                          </p:cTn>
                        </p:par>
                        <p:par>
                          <p:cTn id="28" fill="hold" nodeType="afterGroup">
                            <p:stCondLst>
                              <p:cond delay="3500"/>
                            </p:stCondLst>
                            <p:childTnLst>
                              <p:par>
                                <p:cTn id="29" presetID="12" presetClass="entr" presetSubtype="2" fill="hold" grpId="0" nodeType="afterEffect">
                                  <p:stCondLst>
                                    <p:cond delay="0"/>
                                  </p:stCondLst>
                                  <p:childTnLst>
                                    <p:set>
                                      <p:cBhvr>
                                        <p:cTn id="30" dur="1" fill="hold">
                                          <p:stCondLst>
                                            <p:cond delay="0"/>
                                          </p:stCondLst>
                                        </p:cTn>
                                        <p:tgtEl>
                                          <p:spTgt spid="197650"/>
                                        </p:tgtEl>
                                        <p:attrNameLst>
                                          <p:attrName>style.visibility</p:attrName>
                                        </p:attrNameLst>
                                      </p:cBhvr>
                                      <p:to>
                                        <p:strVal val="visible"/>
                                      </p:to>
                                    </p:set>
                                    <p:animEffect transition="in" filter="slide(fromRight)">
                                      <p:cBhvr>
                                        <p:cTn id="31" dur="500"/>
                                        <p:tgtEl>
                                          <p:spTgt spid="197650"/>
                                        </p:tgtEl>
                                      </p:cBhvr>
                                    </p:animEffect>
                                  </p:childTnLst>
                                </p:cTn>
                              </p:par>
                            </p:childTnLst>
                          </p:cTn>
                        </p:par>
                        <p:par>
                          <p:cTn id="32" fill="hold" nodeType="afterGroup">
                            <p:stCondLst>
                              <p:cond delay="4000"/>
                            </p:stCondLst>
                            <p:childTnLst>
                              <p:par>
                                <p:cTn id="33" presetID="12" presetClass="entr" presetSubtype="2" fill="hold" grpId="0" nodeType="afterEffect">
                                  <p:stCondLst>
                                    <p:cond delay="0"/>
                                  </p:stCondLst>
                                  <p:childTnLst>
                                    <p:set>
                                      <p:cBhvr>
                                        <p:cTn id="34" dur="1" fill="hold">
                                          <p:stCondLst>
                                            <p:cond delay="0"/>
                                          </p:stCondLst>
                                        </p:cTn>
                                        <p:tgtEl>
                                          <p:spTgt spid="197655"/>
                                        </p:tgtEl>
                                        <p:attrNameLst>
                                          <p:attrName>style.visibility</p:attrName>
                                        </p:attrNameLst>
                                      </p:cBhvr>
                                      <p:to>
                                        <p:strVal val="visible"/>
                                      </p:to>
                                    </p:set>
                                    <p:animEffect transition="in" filter="slide(fromRight)">
                                      <p:cBhvr>
                                        <p:cTn id="35" dur="500"/>
                                        <p:tgtEl>
                                          <p:spTgt spid="197655"/>
                                        </p:tgtEl>
                                      </p:cBhvr>
                                    </p:animEffect>
                                  </p:childTnLst>
                                </p:cTn>
                              </p:par>
                            </p:childTnLst>
                          </p:cTn>
                        </p:par>
                        <p:par>
                          <p:cTn id="36" fill="hold" nodeType="afterGroup">
                            <p:stCondLst>
                              <p:cond delay="4500"/>
                            </p:stCondLst>
                            <p:childTnLst>
                              <p:par>
                                <p:cTn id="37" presetID="12" presetClass="entr" presetSubtype="2" fill="hold" grpId="0" nodeType="afterEffect">
                                  <p:stCondLst>
                                    <p:cond delay="0"/>
                                  </p:stCondLst>
                                  <p:childTnLst>
                                    <p:set>
                                      <p:cBhvr>
                                        <p:cTn id="38" dur="1" fill="hold">
                                          <p:stCondLst>
                                            <p:cond delay="0"/>
                                          </p:stCondLst>
                                        </p:cTn>
                                        <p:tgtEl>
                                          <p:spTgt spid="197649"/>
                                        </p:tgtEl>
                                        <p:attrNameLst>
                                          <p:attrName>style.visibility</p:attrName>
                                        </p:attrNameLst>
                                      </p:cBhvr>
                                      <p:to>
                                        <p:strVal val="visible"/>
                                      </p:to>
                                    </p:set>
                                    <p:animEffect transition="in" filter="slide(fromRight)">
                                      <p:cBhvr>
                                        <p:cTn id="39" dur="500"/>
                                        <p:tgtEl>
                                          <p:spTgt spid="197649"/>
                                        </p:tgtEl>
                                      </p:cBhvr>
                                    </p:animEffect>
                                  </p:childTnLst>
                                </p:cTn>
                              </p:par>
                            </p:childTnLst>
                          </p:cTn>
                        </p:par>
                        <p:par>
                          <p:cTn id="40" fill="hold" nodeType="afterGroup">
                            <p:stCondLst>
                              <p:cond delay="5000"/>
                            </p:stCondLst>
                            <p:childTnLst>
                              <p:par>
                                <p:cTn id="41" presetID="12" presetClass="entr" presetSubtype="2" fill="hold" grpId="0" nodeType="afterEffect">
                                  <p:stCondLst>
                                    <p:cond delay="0"/>
                                  </p:stCondLst>
                                  <p:childTnLst>
                                    <p:set>
                                      <p:cBhvr>
                                        <p:cTn id="42" dur="1" fill="hold">
                                          <p:stCondLst>
                                            <p:cond delay="0"/>
                                          </p:stCondLst>
                                        </p:cTn>
                                        <p:tgtEl>
                                          <p:spTgt spid="197656"/>
                                        </p:tgtEl>
                                        <p:attrNameLst>
                                          <p:attrName>style.visibility</p:attrName>
                                        </p:attrNameLst>
                                      </p:cBhvr>
                                      <p:to>
                                        <p:strVal val="visible"/>
                                      </p:to>
                                    </p:set>
                                    <p:animEffect transition="in" filter="slide(fromRight)">
                                      <p:cBhvr>
                                        <p:cTn id="43" dur="500"/>
                                        <p:tgtEl>
                                          <p:spTgt spid="197656"/>
                                        </p:tgtEl>
                                      </p:cBhvr>
                                    </p:animEffect>
                                  </p:childTnLst>
                                </p:cTn>
                              </p:par>
                            </p:childTnLst>
                          </p:cTn>
                        </p:par>
                        <p:par>
                          <p:cTn id="44" fill="hold" nodeType="afterGroup">
                            <p:stCondLst>
                              <p:cond delay="5500"/>
                            </p:stCondLst>
                            <p:childTnLst>
                              <p:par>
                                <p:cTn id="45" presetID="12" presetClass="entr" presetSubtype="2" fill="hold" grpId="0" nodeType="afterEffect">
                                  <p:stCondLst>
                                    <p:cond delay="0"/>
                                  </p:stCondLst>
                                  <p:childTnLst>
                                    <p:set>
                                      <p:cBhvr>
                                        <p:cTn id="46" dur="1" fill="hold">
                                          <p:stCondLst>
                                            <p:cond delay="0"/>
                                          </p:stCondLst>
                                        </p:cTn>
                                        <p:tgtEl>
                                          <p:spTgt spid="197651"/>
                                        </p:tgtEl>
                                        <p:attrNameLst>
                                          <p:attrName>style.visibility</p:attrName>
                                        </p:attrNameLst>
                                      </p:cBhvr>
                                      <p:to>
                                        <p:strVal val="visible"/>
                                      </p:to>
                                    </p:set>
                                    <p:animEffect transition="in" filter="slide(fromRight)">
                                      <p:cBhvr>
                                        <p:cTn id="47" dur="500"/>
                                        <p:tgtEl>
                                          <p:spTgt spid="197651"/>
                                        </p:tgtEl>
                                      </p:cBhvr>
                                    </p:animEffect>
                                  </p:childTnLst>
                                </p:cTn>
                              </p:par>
                            </p:childTnLst>
                          </p:cTn>
                        </p:par>
                        <p:par>
                          <p:cTn id="48" fill="hold" nodeType="afterGroup">
                            <p:stCondLst>
                              <p:cond delay="6000"/>
                            </p:stCondLst>
                            <p:childTnLst>
                              <p:par>
                                <p:cTn id="49" presetID="12" presetClass="entr" presetSubtype="2" fill="hold" grpId="0" nodeType="afterEffect">
                                  <p:stCondLst>
                                    <p:cond delay="0"/>
                                  </p:stCondLst>
                                  <p:childTnLst>
                                    <p:set>
                                      <p:cBhvr>
                                        <p:cTn id="50" dur="1" fill="hold">
                                          <p:stCondLst>
                                            <p:cond delay="0"/>
                                          </p:stCondLst>
                                        </p:cTn>
                                        <p:tgtEl>
                                          <p:spTgt spid="197657"/>
                                        </p:tgtEl>
                                        <p:attrNameLst>
                                          <p:attrName>style.visibility</p:attrName>
                                        </p:attrNameLst>
                                      </p:cBhvr>
                                      <p:to>
                                        <p:strVal val="visible"/>
                                      </p:to>
                                    </p:set>
                                    <p:animEffect transition="in" filter="slide(fromRight)">
                                      <p:cBhvr>
                                        <p:cTn id="51" dur="500"/>
                                        <p:tgtEl>
                                          <p:spTgt spid="197657"/>
                                        </p:tgtEl>
                                      </p:cBhvr>
                                    </p:animEffect>
                                  </p:childTnLst>
                                </p:cTn>
                              </p:par>
                            </p:childTnLst>
                          </p:cTn>
                        </p:par>
                        <p:par>
                          <p:cTn id="52" fill="hold" nodeType="afterGroup">
                            <p:stCondLst>
                              <p:cond delay="6500"/>
                            </p:stCondLst>
                            <p:childTnLst>
                              <p:par>
                                <p:cTn id="53" presetID="12" presetClass="entr" presetSubtype="2" fill="hold" grpId="0" nodeType="afterEffect">
                                  <p:stCondLst>
                                    <p:cond delay="0"/>
                                  </p:stCondLst>
                                  <p:childTnLst>
                                    <p:set>
                                      <p:cBhvr>
                                        <p:cTn id="54" dur="1" fill="hold">
                                          <p:stCondLst>
                                            <p:cond delay="0"/>
                                          </p:stCondLst>
                                        </p:cTn>
                                        <p:tgtEl>
                                          <p:spTgt spid="197652"/>
                                        </p:tgtEl>
                                        <p:attrNameLst>
                                          <p:attrName>style.visibility</p:attrName>
                                        </p:attrNameLst>
                                      </p:cBhvr>
                                      <p:to>
                                        <p:strVal val="visible"/>
                                      </p:to>
                                    </p:set>
                                    <p:animEffect transition="in" filter="slide(fromRight)">
                                      <p:cBhvr>
                                        <p:cTn id="55" dur="500"/>
                                        <p:tgtEl>
                                          <p:spTgt spid="197652"/>
                                        </p:tgtEl>
                                      </p:cBhvr>
                                    </p:animEffect>
                                  </p:childTnLst>
                                </p:cTn>
                              </p:par>
                            </p:childTnLst>
                          </p:cTn>
                        </p:par>
                        <p:par>
                          <p:cTn id="56" fill="hold" nodeType="afterGroup">
                            <p:stCondLst>
                              <p:cond delay="7000"/>
                            </p:stCondLst>
                            <p:childTnLst>
                              <p:par>
                                <p:cTn id="57" presetID="12" presetClass="entr" presetSubtype="2" fill="hold" grpId="0" nodeType="afterEffect">
                                  <p:stCondLst>
                                    <p:cond delay="0"/>
                                  </p:stCondLst>
                                  <p:childTnLst>
                                    <p:set>
                                      <p:cBhvr>
                                        <p:cTn id="58" dur="1" fill="hold">
                                          <p:stCondLst>
                                            <p:cond delay="0"/>
                                          </p:stCondLst>
                                        </p:cTn>
                                        <p:tgtEl>
                                          <p:spTgt spid="197658"/>
                                        </p:tgtEl>
                                        <p:attrNameLst>
                                          <p:attrName>style.visibility</p:attrName>
                                        </p:attrNameLst>
                                      </p:cBhvr>
                                      <p:to>
                                        <p:strVal val="visible"/>
                                      </p:to>
                                    </p:set>
                                    <p:animEffect transition="in" filter="slide(fromRight)">
                                      <p:cBhvr>
                                        <p:cTn id="59" dur="500"/>
                                        <p:tgtEl>
                                          <p:spTgt spid="197658"/>
                                        </p:tgtEl>
                                      </p:cBhvr>
                                    </p:animEffect>
                                  </p:childTnLst>
                                </p:cTn>
                              </p:par>
                            </p:childTnLst>
                          </p:cTn>
                        </p:par>
                        <p:par>
                          <p:cTn id="60" fill="hold" nodeType="afterGroup">
                            <p:stCondLst>
                              <p:cond delay="7500"/>
                            </p:stCondLst>
                            <p:childTnLst>
                              <p:par>
                                <p:cTn id="61" presetID="12" presetClass="entr" presetSubtype="2" fill="hold" grpId="0" nodeType="afterEffect">
                                  <p:stCondLst>
                                    <p:cond delay="0"/>
                                  </p:stCondLst>
                                  <p:childTnLst>
                                    <p:set>
                                      <p:cBhvr>
                                        <p:cTn id="62" dur="1" fill="hold">
                                          <p:stCondLst>
                                            <p:cond delay="0"/>
                                          </p:stCondLst>
                                        </p:cTn>
                                        <p:tgtEl>
                                          <p:spTgt spid="197648"/>
                                        </p:tgtEl>
                                        <p:attrNameLst>
                                          <p:attrName>style.visibility</p:attrName>
                                        </p:attrNameLst>
                                      </p:cBhvr>
                                      <p:to>
                                        <p:strVal val="visible"/>
                                      </p:to>
                                    </p:set>
                                    <p:animEffect transition="in" filter="slide(fromRight)">
                                      <p:cBhvr>
                                        <p:cTn id="63" dur="500"/>
                                        <p:tgtEl>
                                          <p:spTgt spid="197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3" grpId="0" animBg="1"/>
      <p:bldP spid="197644" grpId="0" animBg="1"/>
      <p:bldP spid="197645" grpId="0" animBg="1"/>
      <p:bldP spid="197646" grpId="0" animBg="1"/>
      <p:bldP spid="197647" grpId="0" animBg="1"/>
      <p:bldP spid="197648" grpId="0" animBg="1"/>
      <p:bldP spid="197649" grpId="0" animBg="1"/>
      <p:bldP spid="197650" grpId="0" animBg="1"/>
      <p:bldP spid="197651" grpId="0" animBg="1"/>
      <p:bldP spid="197652" grpId="0" animBg="1"/>
      <p:bldP spid="197654" grpId="0" animBg="1"/>
      <p:bldP spid="197655" grpId="0" animBg="1"/>
      <p:bldP spid="197656" grpId="0" animBg="1"/>
      <p:bldP spid="197657" grpId="0" animBg="1"/>
      <p:bldP spid="19765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9" name="Rectangle 7"/>
          <p:cNvSpPr>
            <a:spLocks noChangeArrowheads="1"/>
          </p:cNvSpPr>
          <p:nvPr/>
        </p:nvSpPr>
        <p:spPr bwMode="auto">
          <a:xfrm>
            <a:off x="457200" y="609600"/>
            <a:ext cx="7924800" cy="955675"/>
          </a:xfrm>
          <a:prstGeom prst="rect">
            <a:avLst/>
          </a:prstGeom>
          <a:noFill/>
          <a:ln w="9525">
            <a:solidFill>
              <a:srgbClr val="FF0066"/>
            </a:solidFill>
            <a:miter lim="800000"/>
            <a:headEnd/>
            <a:tailEnd/>
          </a:ln>
        </p:spPr>
        <p:txBody>
          <a:bodyPr anchor="ctr">
            <a:spAutoFit/>
          </a:bodyPr>
          <a:lstStyle/>
          <a:p>
            <a:pPr algn="ctr" eaLnBrk="1" hangingPunct="1"/>
            <a:r>
              <a:rPr lang="vi-VN" sz="2800" b="1">
                <a:solidFill>
                  <a:srgbClr val="006600"/>
                </a:solidFill>
              </a:rPr>
              <a:t>Ư</a:t>
            </a:r>
            <a:r>
              <a:rPr lang="en-US" sz="2800" b="1">
                <a:solidFill>
                  <a:srgbClr val="006600"/>
                </a:solidFill>
              </a:rPr>
              <a:t>ỚC TÍNH SỐ NG</a:t>
            </a:r>
            <a:r>
              <a:rPr lang="vi-VN" sz="2800" b="1">
                <a:solidFill>
                  <a:srgbClr val="006600"/>
                </a:solidFill>
              </a:rPr>
              <a:t>Ư</a:t>
            </a:r>
            <a:r>
              <a:rPr lang="en-US" sz="2800" b="1">
                <a:solidFill>
                  <a:srgbClr val="006600"/>
                </a:solidFill>
              </a:rPr>
              <a:t>ỜI NHIỄM HIV/AIDS</a:t>
            </a:r>
            <a:br>
              <a:rPr lang="en-US" sz="2800" b="1">
                <a:solidFill>
                  <a:srgbClr val="006600"/>
                </a:solidFill>
              </a:rPr>
            </a:br>
            <a:r>
              <a:rPr lang="en-US" sz="2800" b="1">
                <a:solidFill>
                  <a:srgbClr val="006600"/>
                </a:solidFill>
              </a:rPr>
              <a:t>Ở VIỆT NAM</a:t>
            </a:r>
          </a:p>
        </p:txBody>
      </p:sp>
      <p:graphicFrame>
        <p:nvGraphicFramePr>
          <p:cNvPr id="233610" name="Group 138"/>
          <p:cNvGraphicFramePr>
            <a:graphicFrameLocks noGrp="1"/>
          </p:cNvGraphicFramePr>
          <p:nvPr>
            <p:ph idx="1"/>
          </p:nvPr>
        </p:nvGraphicFramePr>
        <p:xfrm>
          <a:off x="304800" y="1981200"/>
          <a:ext cx="8001000" cy="4106863"/>
        </p:xfrm>
        <a:graphic>
          <a:graphicData uri="http://schemas.openxmlformats.org/drawingml/2006/table">
            <a:tbl>
              <a:tblPr/>
              <a:tblGrid>
                <a:gridCol w="1566863"/>
                <a:gridCol w="2019300"/>
                <a:gridCol w="2195512"/>
                <a:gridCol w="2219325"/>
              </a:tblGrid>
              <a:tr h="990600">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000" b="1" i="0" u="none" strike="noStrike" cap="none" normalizeH="0" baseline="0" smtClean="0">
                          <a:ln>
                            <a:noFill/>
                          </a:ln>
                          <a:solidFill>
                            <a:srgbClr val="FF0000"/>
                          </a:solidFill>
                          <a:effectLst/>
                          <a:latin typeface="VNI-Times" pitchFamily="2" charset="0"/>
                          <a:cs typeface="Times New Roman" pitchFamily="18" charset="0"/>
                        </a:rPr>
                        <a:t>NAÊM</a:t>
                      </a:r>
                      <a:endParaRPr kumimoji="0" lang="en-US" sz="1800" b="1" i="0" u="none" strike="noStrike" cap="none" normalizeH="0" baseline="0" smtClean="0">
                        <a:ln>
                          <a:noFill/>
                        </a:ln>
                        <a:solidFill>
                          <a:srgbClr val="FF0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000" b="1" i="0" u="none" strike="noStrike" cap="none" normalizeH="0" baseline="0" smtClean="0">
                          <a:ln>
                            <a:noFill/>
                          </a:ln>
                          <a:solidFill>
                            <a:srgbClr val="FF0000"/>
                          </a:solidFill>
                          <a:effectLst/>
                          <a:latin typeface="VNI-Times" pitchFamily="2" charset="0"/>
                          <a:cs typeface="Times New Roman" pitchFamily="18" charset="0"/>
                        </a:rPr>
                        <a:t>SOÁ NHIEÃM HIV</a:t>
                      </a:r>
                      <a:endParaRPr kumimoji="0" lang="en-US" sz="18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000" b="1" i="0" u="none" strike="noStrike" cap="none" normalizeH="0" baseline="0" smtClean="0">
                          <a:ln>
                            <a:noFill/>
                          </a:ln>
                          <a:solidFill>
                            <a:srgbClr val="FF0000"/>
                          </a:solidFill>
                          <a:effectLst/>
                          <a:latin typeface="VNI-Times" pitchFamily="2" charset="0"/>
                          <a:cs typeface="Times New Roman" pitchFamily="18" charset="0"/>
                        </a:rPr>
                        <a:t>SOÁ MAÉC AIDS</a:t>
                      </a:r>
                      <a:endParaRPr kumimoji="0" lang="en-US" sz="18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000" b="1" i="0" u="none" strike="noStrike" cap="none" normalizeH="0" baseline="0" smtClean="0">
                          <a:ln>
                            <a:noFill/>
                          </a:ln>
                          <a:solidFill>
                            <a:srgbClr val="FF0000"/>
                          </a:solidFill>
                          <a:effectLst/>
                          <a:latin typeface="VNI-Times" pitchFamily="2" charset="0"/>
                          <a:cs typeface="Times New Roman" pitchFamily="18" charset="0"/>
                        </a:rPr>
                        <a:t>SOÁ NGÖÔØI CHEÁT</a:t>
                      </a:r>
                      <a:endParaRPr kumimoji="0" lang="en-US" sz="18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219200">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FF0000"/>
                          </a:solidFill>
                          <a:effectLst/>
                          <a:latin typeface=".VnAvant" pitchFamily="34" charset="0"/>
                          <a:cs typeface="Times New Roman" pitchFamily="18" charset="0"/>
                        </a:rPr>
                        <a:t>2003</a:t>
                      </a:r>
                      <a:endParaRPr kumimoji="0" lang="en-US" sz="1800" b="0" i="0" u="none" strike="noStrike" cap="none" normalizeH="0" baseline="0" smtClean="0">
                        <a:ln>
                          <a:noFill/>
                        </a:ln>
                        <a:solidFill>
                          <a:srgbClr val="FF0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0000FF"/>
                          </a:solidFill>
                          <a:effectLst/>
                          <a:latin typeface=".VnAvant" pitchFamily="34" charset="0"/>
                          <a:cs typeface="Times New Roman" pitchFamily="18" charset="0"/>
                        </a:rPr>
                        <a:t>165.444</a:t>
                      </a:r>
                      <a:endParaRPr kumimoji="0" lang="en-US" sz="1800" b="1" i="0" u="none" strike="noStrike" cap="none" normalizeH="0" baseline="0" smtClean="0">
                        <a:ln>
                          <a:noFill/>
                        </a:ln>
                        <a:solidFill>
                          <a:srgbClr val="0000F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0000FF"/>
                          </a:solidFill>
                          <a:effectLst/>
                          <a:latin typeface=".VnAvant" pitchFamily="34" charset="0"/>
                          <a:cs typeface="Times New Roman" pitchFamily="18" charset="0"/>
                        </a:rPr>
                        <a:t>30.755</a:t>
                      </a:r>
                      <a:endParaRPr kumimoji="0" lang="en-US" sz="1800" b="1" i="0" u="none" strike="noStrike" cap="none" normalizeH="0" baseline="0" smtClean="0">
                        <a:ln>
                          <a:noFill/>
                        </a:ln>
                        <a:solidFill>
                          <a:srgbClr val="0000F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0000FF"/>
                          </a:solidFill>
                          <a:effectLst/>
                          <a:latin typeface=".VnAvant" pitchFamily="34" charset="0"/>
                          <a:cs typeface="Times New Roman" pitchFamily="18" charset="0"/>
                        </a:rPr>
                        <a:t>27.135</a:t>
                      </a:r>
                      <a:endParaRPr kumimoji="0" lang="en-US" sz="1800" b="1" i="0" u="none" strike="noStrike" cap="none" normalizeH="0" baseline="0" smtClean="0">
                        <a:ln>
                          <a:noFill/>
                        </a:ln>
                        <a:solidFill>
                          <a:srgbClr val="0000FF"/>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r>
              <a:tr h="990600">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FF0000"/>
                          </a:solidFill>
                          <a:effectLst/>
                          <a:latin typeface=".VnAvant" pitchFamily="34" charset="0"/>
                          <a:cs typeface="Times New Roman" pitchFamily="18" charset="0"/>
                        </a:rPr>
                        <a:t>2005</a:t>
                      </a:r>
                      <a:endParaRPr kumimoji="0" lang="en-US" sz="1800" b="0" i="0" u="none" strike="noStrike" cap="none" normalizeH="0" baseline="0" smtClean="0">
                        <a:ln>
                          <a:noFill/>
                        </a:ln>
                        <a:solidFill>
                          <a:srgbClr val="FF0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0000FF"/>
                          </a:solidFill>
                          <a:effectLst/>
                          <a:latin typeface=".VnAvant" pitchFamily="34" charset="0"/>
                          <a:cs typeface="Times New Roman" pitchFamily="18" charset="0"/>
                        </a:rPr>
                        <a:t>197.500</a:t>
                      </a:r>
                      <a:endParaRPr kumimoji="0" lang="en-US" sz="1800" b="1" i="0" u="none" strike="noStrike" cap="none" normalizeH="0" baseline="0" smtClean="0">
                        <a:ln>
                          <a:noFill/>
                        </a:ln>
                        <a:solidFill>
                          <a:srgbClr val="0000F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0000FF"/>
                          </a:solidFill>
                          <a:effectLst/>
                          <a:latin typeface=".VnAvant" pitchFamily="34" charset="0"/>
                          <a:cs typeface="Times New Roman" pitchFamily="18" charset="0"/>
                        </a:rPr>
                        <a:t>48.864</a:t>
                      </a:r>
                      <a:endParaRPr kumimoji="0" lang="en-US" sz="1800" b="1" i="0" u="none" strike="noStrike" cap="none" normalizeH="0" baseline="0" smtClean="0">
                        <a:ln>
                          <a:noFill/>
                        </a:ln>
                        <a:solidFill>
                          <a:srgbClr val="0000F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0000FF"/>
                          </a:solidFill>
                          <a:effectLst/>
                          <a:latin typeface=".VnAvant" pitchFamily="34" charset="0"/>
                          <a:cs typeface="Times New Roman" pitchFamily="18" charset="0"/>
                        </a:rPr>
                        <a:t>44.102</a:t>
                      </a:r>
                      <a:endParaRPr kumimoji="0" lang="en-US" sz="1800" b="1" i="0" u="none" strike="noStrike" cap="none" normalizeH="0" baseline="0" smtClean="0">
                        <a:ln>
                          <a:noFill/>
                        </a:ln>
                        <a:solidFill>
                          <a:srgbClr val="0000FF"/>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906463">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FF0000"/>
                          </a:solidFill>
                          <a:effectLst/>
                          <a:latin typeface=".VnAvant" pitchFamily="34" charset="0"/>
                          <a:cs typeface="Times New Roman" pitchFamily="18" charset="0"/>
                        </a:rPr>
                        <a:t>2010</a:t>
                      </a:r>
                      <a:endParaRPr kumimoji="0" lang="en-US" sz="1800" b="0" i="0" u="none" strike="noStrike" cap="none" normalizeH="0" baseline="0" smtClean="0">
                        <a:ln>
                          <a:noFill/>
                        </a:ln>
                        <a:solidFill>
                          <a:srgbClr val="FF0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0000FF"/>
                          </a:solidFill>
                          <a:effectLst/>
                          <a:latin typeface=".VnAvant" pitchFamily="34" charset="0"/>
                          <a:cs typeface="Times New Roman" pitchFamily="18" charset="0"/>
                        </a:rPr>
                        <a:t>350.970</a:t>
                      </a:r>
                      <a:endParaRPr kumimoji="0" lang="en-US" sz="1800" b="1" i="0" u="none" strike="noStrike" cap="none" normalizeH="0" baseline="0" smtClean="0">
                        <a:ln>
                          <a:noFill/>
                        </a:ln>
                        <a:solidFill>
                          <a:srgbClr val="0000F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0000FF"/>
                          </a:solidFill>
                          <a:effectLst/>
                          <a:latin typeface=".VnAvant" pitchFamily="34" charset="0"/>
                          <a:cs typeface="Times New Roman" pitchFamily="18" charset="0"/>
                        </a:rPr>
                        <a:t>112.227</a:t>
                      </a:r>
                      <a:endParaRPr kumimoji="0" lang="en-US" sz="1800" b="1" i="0" u="none" strike="noStrike" cap="none" normalizeH="0" baseline="0" smtClean="0">
                        <a:ln>
                          <a:noFill/>
                        </a:ln>
                        <a:solidFill>
                          <a:srgbClr val="0000F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rgbClr val="0000FF"/>
                          </a:solidFill>
                          <a:effectLst/>
                          <a:latin typeface=".VnAvant" pitchFamily="34" charset="0"/>
                          <a:cs typeface="Times New Roman" pitchFamily="18" charset="0"/>
                        </a:rPr>
                        <a:t>104.710</a:t>
                      </a:r>
                      <a:endParaRPr kumimoji="0" lang="en-US" sz="1800" b="1" i="0" u="none" strike="noStrike" cap="none" normalizeH="0" baseline="0" smtClean="0">
                        <a:ln>
                          <a:noFill/>
                        </a:ln>
                        <a:solidFill>
                          <a:srgbClr val="0000FF"/>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FFCC"/>
                    </a:solidFill>
                  </a:tcPr>
                </a:tc>
              </a:tr>
            </a:tbl>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3479"/>
                                        </p:tgtEl>
                                        <p:attrNameLst>
                                          <p:attrName>style.visibility</p:attrName>
                                        </p:attrNameLst>
                                      </p:cBhvr>
                                      <p:to>
                                        <p:strVal val="visible"/>
                                      </p:to>
                                    </p:set>
                                    <p:animEffect transition="in" filter="wedge">
                                      <p:cBhvr>
                                        <p:cTn id="7" dur="500"/>
                                        <p:tgtEl>
                                          <p:spTgt spid="233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33610"/>
                                        </p:tgtEl>
                                        <p:attrNameLst>
                                          <p:attrName>style.visibility</p:attrName>
                                        </p:attrNameLst>
                                      </p:cBhvr>
                                      <p:to>
                                        <p:strVal val="visible"/>
                                      </p:to>
                                    </p:set>
                                    <p:animEffect transition="in" filter="wedge">
                                      <p:cBhvr>
                                        <p:cTn id="12" dur="500"/>
                                        <p:tgtEl>
                                          <p:spTgt spid="233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2" name="Picture 6" descr="khoa 5 h2"/>
          <p:cNvPicPr>
            <a:picLocks noChangeAspect="1" noChangeArrowheads="1"/>
          </p:cNvPicPr>
          <p:nvPr/>
        </p:nvPicPr>
        <p:blipFill>
          <a:blip r:embed="rId2"/>
          <a:srcRect/>
          <a:stretch>
            <a:fillRect/>
          </a:stretch>
        </p:blipFill>
        <p:spPr bwMode="auto">
          <a:xfrm>
            <a:off x="1371600" y="1676400"/>
            <a:ext cx="6324600" cy="3149600"/>
          </a:xfrm>
          <a:prstGeom prst="rect">
            <a:avLst/>
          </a:prstGeom>
          <a:noFill/>
          <a:ln w="9525">
            <a:noFill/>
            <a:miter lim="800000"/>
            <a:headEnd/>
            <a:tailEnd/>
          </a:ln>
        </p:spPr>
      </p:pic>
      <p:pic>
        <p:nvPicPr>
          <p:cNvPr id="214021" name="Picture 5" descr="KIM TIEM"/>
          <p:cNvPicPr>
            <a:picLocks noChangeAspect="1" noChangeArrowheads="1"/>
          </p:cNvPicPr>
          <p:nvPr/>
        </p:nvPicPr>
        <p:blipFill>
          <a:blip r:embed="rId3"/>
          <a:srcRect/>
          <a:stretch>
            <a:fillRect/>
          </a:stretch>
        </p:blipFill>
        <p:spPr bwMode="auto">
          <a:xfrm>
            <a:off x="1371600" y="1701800"/>
            <a:ext cx="3076575" cy="3124200"/>
          </a:xfrm>
          <a:prstGeom prst="rect">
            <a:avLst/>
          </a:prstGeom>
          <a:noFill/>
          <a:ln w="9525">
            <a:noFill/>
            <a:miter lim="800000"/>
            <a:headEnd/>
            <a:tailEnd/>
          </a:ln>
        </p:spPr>
      </p:pic>
      <p:sp>
        <p:nvSpPr>
          <p:cNvPr id="214026" name="AutoShape 10"/>
          <p:cNvSpPr>
            <a:spLocks noChangeArrowheads="1"/>
          </p:cNvSpPr>
          <p:nvPr/>
        </p:nvSpPr>
        <p:spPr bwMode="auto">
          <a:xfrm>
            <a:off x="1143000" y="5181600"/>
            <a:ext cx="3048000" cy="990600"/>
          </a:xfrm>
          <a:prstGeom prst="flowChartAlternateProcess">
            <a:avLst/>
          </a:prstGeom>
          <a:noFill/>
          <a:ln w="9525">
            <a:solidFill>
              <a:schemeClr val="tx1"/>
            </a:solidFill>
            <a:miter lim="800000"/>
            <a:headEnd/>
            <a:tailEnd/>
          </a:ln>
        </p:spPr>
        <p:txBody>
          <a:bodyPr wrap="none" anchor="ctr"/>
          <a:lstStyle/>
          <a:p>
            <a:pPr algn="ctr" eaLnBrk="1" hangingPunct="1"/>
            <a:r>
              <a:rPr lang="en-US" sz="2000" b="1">
                <a:solidFill>
                  <a:srgbClr val="0000FF"/>
                </a:solidFill>
              </a:rPr>
              <a:t>Chỉ dùng bơm kim </a:t>
            </a:r>
          </a:p>
          <a:p>
            <a:pPr algn="ctr" eaLnBrk="1" hangingPunct="1"/>
            <a:r>
              <a:rPr lang="en-US" sz="2000" b="1">
                <a:solidFill>
                  <a:srgbClr val="0000FF"/>
                </a:solidFill>
              </a:rPr>
              <a:t>tiêm một lần rồi bỏ</a:t>
            </a:r>
          </a:p>
        </p:txBody>
      </p:sp>
      <p:sp>
        <p:nvSpPr>
          <p:cNvPr id="214027" name="AutoShape 11"/>
          <p:cNvSpPr>
            <a:spLocks noChangeArrowheads="1"/>
          </p:cNvSpPr>
          <p:nvPr/>
        </p:nvSpPr>
        <p:spPr bwMode="auto">
          <a:xfrm>
            <a:off x="4648200" y="5181600"/>
            <a:ext cx="3886200" cy="1219200"/>
          </a:xfrm>
          <a:prstGeom prst="flowChartAlternateProcess">
            <a:avLst/>
          </a:prstGeom>
          <a:noFill/>
          <a:ln w="9525">
            <a:solidFill>
              <a:schemeClr val="tx1"/>
            </a:solidFill>
            <a:miter lim="800000"/>
            <a:headEnd/>
            <a:tailEnd/>
          </a:ln>
        </p:spPr>
        <p:txBody>
          <a:bodyPr wrap="none" anchor="ctr"/>
          <a:lstStyle/>
          <a:p>
            <a:pPr algn="ctr" eaLnBrk="1" hangingPunct="1"/>
            <a:r>
              <a:rPr lang="en-US" sz="2000" b="1">
                <a:solidFill>
                  <a:srgbClr val="0000FF"/>
                </a:solidFill>
              </a:rPr>
              <a:t>Nếu phải dùng chung bơm </a:t>
            </a:r>
          </a:p>
          <a:p>
            <a:pPr algn="ctr" eaLnBrk="1" hangingPunct="1"/>
            <a:r>
              <a:rPr lang="en-US" sz="2000" b="1">
                <a:solidFill>
                  <a:srgbClr val="0000FF"/>
                </a:solidFill>
              </a:rPr>
              <a:t>kim tiêm thì cần luộc 20 </a:t>
            </a:r>
          </a:p>
          <a:p>
            <a:pPr algn="ctr" eaLnBrk="1" hangingPunct="1"/>
            <a:r>
              <a:rPr lang="en-US" sz="2000" b="1">
                <a:solidFill>
                  <a:srgbClr val="0000FF"/>
                </a:solidFill>
              </a:rPr>
              <a:t>phút kể từ khi nước sôi.</a:t>
            </a:r>
          </a:p>
        </p:txBody>
      </p:sp>
      <p:sp>
        <p:nvSpPr>
          <p:cNvPr id="14342" name="Text Box 12"/>
          <p:cNvSpPr txBox="1">
            <a:spLocks noChangeArrowheads="1"/>
          </p:cNvSpPr>
          <p:nvPr/>
        </p:nvSpPr>
        <p:spPr bwMode="auto">
          <a:xfrm>
            <a:off x="1676400" y="381000"/>
            <a:ext cx="5562600" cy="523875"/>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2800" b="1">
                <a:solidFill>
                  <a:srgbClr val="FF0000"/>
                </a:solidFill>
              </a:rPr>
              <a:t>PHÒNG TRÁNH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14021"/>
                                        </p:tgtEl>
                                        <p:attrNameLst>
                                          <p:attrName>style.visibility</p:attrName>
                                        </p:attrNameLst>
                                      </p:cBhvr>
                                      <p:to>
                                        <p:strVal val="visible"/>
                                      </p:to>
                                    </p:set>
                                    <p:animEffect transition="in" filter="slide(fromLeft)">
                                      <p:cBhvr>
                                        <p:cTn id="7" dur="2000"/>
                                        <p:tgtEl>
                                          <p:spTgt spid="21402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14026"/>
                                        </p:tgtEl>
                                        <p:attrNameLst>
                                          <p:attrName>style.visibility</p:attrName>
                                        </p:attrNameLst>
                                      </p:cBhvr>
                                      <p:to>
                                        <p:strVal val="visible"/>
                                      </p:to>
                                    </p:set>
                                    <p:animEffect transition="in" filter="slide(fromLeft)">
                                      <p:cBhvr>
                                        <p:cTn id="10" dur="2000"/>
                                        <p:tgtEl>
                                          <p:spTgt spid="214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2" fill="hold" nodeType="clickEffect">
                                  <p:stCondLst>
                                    <p:cond delay="0"/>
                                  </p:stCondLst>
                                  <p:childTnLst>
                                    <p:set>
                                      <p:cBhvr>
                                        <p:cTn id="14" dur="1" fill="hold">
                                          <p:stCondLst>
                                            <p:cond delay="0"/>
                                          </p:stCondLst>
                                        </p:cTn>
                                        <p:tgtEl>
                                          <p:spTgt spid="214022"/>
                                        </p:tgtEl>
                                        <p:attrNameLst>
                                          <p:attrName>style.visibility</p:attrName>
                                        </p:attrNameLst>
                                      </p:cBhvr>
                                      <p:to>
                                        <p:strVal val="visible"/>
                                      </p:to>
                                    </p:set>
                                    <p:animEffect transition="in" filter="slide(fromRight)">
                                      <p:cBhvr>
                                        <p:cTn id="15" dur="2000"/>
                                        <p:tgtEl>
                                          <p:spTgt spid="214022"/>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14027"/>
                                        </p:tgtEl>
                                        <p:attrNameLst>
                                          <p:attrName>style.visibility</p:attrName>
                                        </p:attrNameLst>
                                      </p:cBhvr>
                                      <p:to>
                                        <p:strVal val="visible"/>
                                      </p:to>
                                    </p:set>
                                    <p:animEffect transition="in" filter="slide(fromBottom)">
                                      <p:cBhvr>
                                        <p:cTn id="18" dur="2000"/>
                                        <p:tgtEl>
                                          <p:spTgt spid="214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6" grpId="0" animBg="1"/>
      <p:bldP spid="2140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5" name="Picture 5" descr="HIV7"/>
          <p:cNvPicPr>
            <a:picLocks noChangeAspect="1" noChangeArrowheads="1"/>
          </p:cNvPicPr>
          <p:nvPr/>
        </p:nvPicPr>
        <p:blipFill>
          <a:blip r:embed="rId2"/>
          <a:srcRect/>
          <a:stretch>
            <a:fillRect/>
          </a:stretch>
        </p:blipFill>
        <p:spPr bwMode="auto">
          <a:xfrm>
            <a:off x="381000" y="1905000"/>
            <a:ext cx="3886200" cy="2946400"/>
          </a:xfrm>
          <a:prstGeom prst="rect">
            <a:avLst/>
          </a:prstGeom>
          <a:noFill/>
          <a:ln w="9525">
            <a:noFill/>
            <a:miter lim="800000"/>
            <a:headEnd/>
            <a:tailEnd/>
          </a:ln>
        </p:spPr>
      </p:pic>
      <p:grpSp>
        <p:nvGrpSpPr>
          <p:cNvPr id="2" name="Group 12"/>
          <p:cNvGrpSpPr>
            <a:grpSpLocks/>
          </p:cNvGrpSpPr>
          <p:nvPr/>
        </p:nvGrpSpPr>
        <p:grpSpPr bwMode="auto">
          <a:xfrm>
            <a:off x="4648200" y="1905000"/>
            <a:ext cx="4019550" cy="2971800"/>
            <a:chOff x="2928" y="1200"/>
            <a:chExt cx="2532" cy="1872"/>
          </a:xfrm>
        </p:grpSpPr>
        <p:pic>
          <p:nvPicPr>
            <p:cNvPr id="15367" name="Picture 6" descr="DAO CẠO"/>
            <p:cNvPicPr>
              <a:picLocks noChangeAspect="1" noChangeArrowheads="1"/>
            </p:cNvPicPr>
            <p:nvPr/>
          </p:nvPicPr>
          <p:blipFill>
            <a:blip r:embed="rId3"/>
            <a:srcRect/>
            <a:stretch>
              <a:fillRect/>
            </a:stretch>
          </p:blipFill>
          <p:spPr bwMode="auto">
            <a:xfrm>
              <a:off x="2928" y="1200"/>
              <a:ext cx="1344" cy="1006"/>
            </a:xfrm>
            <a:prstGeom prst="rect">
              <a:avLst/>
            </a:prstGeom>
            <a:noFill/>
            <a:ln w="9525">
              <a:noFill/>
              <a:miter lim="800000"/>
              <a:headEnd/>
              <a:tailEnd/>
            </a:ln>
          </p:spPr>
        </p:pic>
        <p:pic>
          <p:nvPicPr>
            <p:cNvPr id="15368" name="Picture 7" descr="BAN CHAI DANH RANG"/>
            <p:cNvPicPr>
              <a:picLocks noChangeAspect="1" noChangeArrowheads="1"/>
            </p:cNvPicPr>
            <p:nvPr/>
          </p:nvPicPr>
          <p:blipFill>
            <a:blip r:embed="rId4"/>
            <a:srcRect/>
            <a:stretch>
              <a:fillRect/>
            </a:stretch>
          </p:blipFill>
          <p:spPr bwMode="auto">
            <a:xfrm>
              <a:off x="4416" y="1200"/>
              <a:ext cx="1044" cy="996"/>
            </a:xfrm>
            <a:prstGeom prst="rect">
              <a:avLst/>
            </a:prstGeom>
            <a:noFill/>
            <a:ln w="9525">
              <a:noFill/>
              <a:miter lim="800000"/>
              <a:headEnd/>
              <a:tailEnd/>
            </a:ln>
          </p:spPr>
        </p:pic>
        <p:pic>
          <p:nvPicPr>
            <p:cNvPr id="15369" name="Picture 8" descr="KIM CHÂM"/>
            <p:cNvPicPr>
              <a:picLocks noChangeAspect="1" noChangeArrowheads="1"/>
            </p:cNvPicPr>
            <p:nvPr/>
          </p:nvPicPr>
          <p:blipFill>
            <a:blip r:embed="rId5"/>
            <a:srcRect/>
            <a:stretch>
              <a:fillRect/>
            </a:stretch>
          </p:blipFill>
          <p:spPr bwMode="auto">
            <a:xfrm>
              <a:off x="3696" y="2304"/>
              <a:ext cx="1152" cy="768"/>
            </a:xfrm>
            <a:prstGeom prst="rect">
              <a:avLst/>
            </a:prstGeom>
            <a:noFill/>
            <a:ln w="9525">
              <a:noFill/>
              <a:miter lim="800000"/>
              <a:headEnd/>
              <a:tailEnd/>
            </a:ln>
          </p:spPr>
        </p:pic>
      </p:grpSp>
      <p:sp>
        <p:nvSpPr>
          <p:cNvPr id="220170" name="AutoShape 10"/>
          <p:cNvSpPr>
            <a:spLocks noChangeArrowheads="1"/>
          </p:cNvSpPr>
          <p:nvPr/>
        </p:nvSpPr>
        <p:spPr bwMode="auto">
          <a:xfrm>
            <a:off x="838200" y="5257800"/>
            <a:ext cx="3048000" cy="990600"/>
          </a:xfrm>
          <a:prstGeom prst="flowChartAlternateProcess">
            <a:avLst/>
          </a:prstGeom>
          <a:noFill/>
          <a:ln w="9525">
            <a:solidFill>
              <a:schemeClr val="tx1"/>
            </a:solidFill>
            <a:miter lim="800000"/>
            <a:headEnd/>
            <a:tailEnd/>
          </a:ln>
        </p:spPr>
        <p:txBody>
          <a:bodyPr wrap="none" anchor="ctr"/>
          <a:lstStyle/>
          <a:p>
            <a:pPr algn="ctr" eaLnBrk="1" hangingPunct="1"/>
            <a:r>
              <a:rPr lang="en-US" sz="2000" b="1">
                <a:solidFill>
                  <a:srgbClr val="0000FF"/>
                </a:solidFill>
              </a:rPr>
              <a:t>Không tiêm chích </a:t>
            </a:r>
          </a:p>
          <a:p>
            <a:pPr algn="ctr" eaLnBrk="1" hangingPunct="1"/>
            <a:r>
              <a:rPr lang="en-US" sz="2000" b="1">
                <a:solidFill>
                  <a:srgbClr val="0000FF"/>
                </a:solidFill>
              </a:rPr>
              <a:t>ma tuý</a:t>
            </a:r>
          </a:p>
        </p:txBody>
      </p:sp>
      <p:sp>
        <p:nvSpPr>
          <p:cNvPr id="220171" name="AutoShape 11"/>
          <p:cNvSpPr>
            <a:spLocks noChangeArrowheads="1"/>
          </p:cNvSpPr>
          <p:nvPr/>
        </p:nvSpPr>
        <p:spPr bwMode="auto">
          <a:xfrm>
            <a:off x="4191000" y="5181600"/>
            <a:ext cx="4876800" cy="1219200"/>
          </a:xfrm>
          <a:prstGeom prst="flowChartAlternateProcess">
            <a:avLst/>
          </a:prstGeom>
          <a:noFill/>
          <a:ln w="9525">
            <a:solidFill>
              <a:schemeClr val="tx1"/>
            </a:solidFill>
            <a:miter lim="800000"/>
            <a:headEnd/>
            <a:tailEnd/>
          </a:ln>
        </p:spPr>
        <p:txBody>
          <a:bodyPr wrap="none" anchor="ctr"/>
          <a:lstStyle/>
          <a:p>
            <a:pPr algn="ctr" eaLnBrk="1" hangingPunct="1"/>
            <a:r>
              <a:rPr lang="en-US" sz="2000" b="1">
                <a:solidFill>
                  <a:srgbClr val="0000FF"/>
                </a:solidFill>
              </a:rPr>
              <a:t>Không dùng chung các dụng cụ </a:t>
            </a:r>
          </a:p>
          <a:p>
            <a:pPr algn="ctr" eaLnBrk="1" hangingPunct="1"/>
            <a:r>
              <a:rPr lang="en-US" sz="2000" b="1">
                <a:solidFill>
                  <a:srgbClr val="0000FF"/>
                </a:solidFill>
              </a:rPr>
              <a:t>có thể dính máu như dao cạo, bàn </a:t>
            </a:r>
          </a:p>
          <a:p>
            <a:pPr algn="ctr" eaLnBrk="1" hangingPunct="1"/>
            <a:r>
              <a:rPr lang="en-US" sz="2000" b="1">
                <a:solidFill>
                  <a:srgbClr val="0000FF"/>
                </a:solidFill>
              </a:rPr>
              <a:t>chải đánh răng, kim châm . . . .</a:t>
            </a:r>
          </a:p>
        </p:txBody>
      </p:sp>
      <p:sp>
        <p:nvSpPr>
          <p:cNvPr id="15366" name="Text Box 13"/>
          <p:cNvSpPr txBox="1">
            <a:spLocks noChangeArrowheads="1"/>
          </p:cNvSpPr>
          <p:nvPr/>
        </p:nvSpPr>
        <p:spPr bwMode="auto">
          <a:xfrm>
            <a:off x="1676400" y="381000"/>
            <a:ext cx="5562600" cy="523875"/>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2800" b="1">
                <a:solidFill>
                  <a:srgbClr val="FF0000"/>
                </a:solidFill>
              </a:rPr>
              <a:t>PHÒNG TRÁNH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20165"/>
                                        </p:tgtEl>
                                        <p:attrNameLst>
                                          <p:attrName>style.visibility</p:attrName>
                                        </p:attrNameLst>
                                      </p:cBhvr>
                                      <p:to>
                                        <p:strVal val="visible"/>
                                      </p:to>
                                    </p:set>
                                    <p:animEffect transition="in" filter="slide(fromLeft)">
                                      <p:cBhvr>
                                        <p:cTn id="7" dur="2000"/>
                                        <p:tgtEl>
                                          <p:spTgt spid="220165"/>
                                        </p:tgtEl>
                                      </p:cBhvr>
                                    </p:animEffect>
                                  </p:childTnLst>
                                </p:cTn>
                              </p:par>
                            </p:childTnLst>
                          </p:cTn>
                        </p:par>
                        <p:par>
                          <p:cTn id="8" fill="hold" nodeType="afterGroup">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220170"/>
                                        </p:tgtEl>
                                        <p:attrNameLst>
                                          <p:attrName>style.visibility</p:attrName>
                                        </p:attrNameLst>
                                      </p:cBhvr>
                                      <p:to>
                                        <p:strVal val="visible"/>
                                      </p:to>
                                    </p:set>
                                    <p:animEffect transition="in" filter="slide(fromLeft)">
                                      <p:cBhvr>
                                        <p:cTn id="11" dur="2000"/>
                                        <p:tgtEl>
                                          <p:spTgt spid="2201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Right)">
                                      <p:cBhvr>
                                        <p:cTn id="16" dur="2000"/>
                                        <p:tgtEl>
                                          <p:spTgt spid="2"/>
                                        </p:tgtEl>
                                      </p:cBhvr>
                                    </p:animEffect>
                                  </p:childTnLst>
                                </p:cTn>
                              </p:par>
                            </p:childTnLst>
                          </p:cTn>
                        </p:par>
                        <p:par>
                          <p:cTn id="17" fill="hold" nodeType="afterGroup">
                            <p:stCondLst>
                              <p:cond delay="2000"/>
                            </p:stCondLst>
                            <p:childTnLst>
                              <p:par>
                                <p:cTn id="18" presetID="12" presetClass="entr" presetSubtype="2" fill="hold" grpId="0" nodeType="afterEffect">
                                  <p:stCondLst>
                                    <p:cond delay="0"/>
                                  </p:stCondLst>
                                  <p:childTnLst>
                                    <p:set>
                                      <p:cBhvr>
                                        <p:cTn id="19" dur="1" fill="hold">
                                          <p:stCondLst>
                                            <p:cond delay="0"/>
                                          </p:stCondLst>
                                        </p:cTn>
                                        <p:tgtEl>
                                          <p:spTgt spid="220171"/>
                                        </p:tgtEl>
                                        <p:attrNameLst>
                                          <p:attrName>style.visibility</p:attrName>
                                        </p:attrNameLst>
                                      </p:cBhvr>
                                      <p:to>
                                        <p:strVal val="visible"/>
                                      </p:to>
                                    </p:set>
                                    <p:animEffect transition="in" filter="slide(fromRight)">
                                      <p:cBhvr>
                                        <p:cTn id="20" dur="2000"/>
                                        <p:tgtEl>
                                          <p:spTgt spid="220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0" grpId="0" animBg="1"/>
      <p:bldP spid="2201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6" name="Rectangle 12"/>
          <p:cNvSpPr>
            <a:spLocks noChangeArrowheads="1"/>
          </p:cNvSpPr>
          <p:nvPr/>
        </p:nvSpPr>
        <p:spPr bwMode="auto">
          <a:xfrm>
            <a:off x="990600" y="1371600"/>
            <a:ext cx="7467600" cy="533400"/>
          </a:xfrm>
          <a:prstGeom prst="rect">
            <a:avLst/>
          </a:prstGeom>
          <a:noFill/>
          <a:ln w="9525">
            <a:noFill/>
            <a:miter lim="800000"/>
            <a:headEnd/>
            <a:tailEnd/>
          </a:ln>
        </p:spPr>
        <p:txBody>
          <a:bodyPr anchor="ctr"/>
          <a:lstStyle/>
          <a:p>
            <a:pPr eaLnBrk="1" hangingPunct="1"/>
            <a:r>
              <a:rPr lang="en-US" sz="2100">
                <a:solidFill>
                  <a:srgbClr val="006600"/>
                </a:solidFill>
              </a:rPr>
              <a:t>Tranh cổ động, tờ rơi phòng tránh HIV/ AIDS</a:t>
            </a:r>
          </a:p>
        </p:txBody>
      </p:sp>
      <p:pic>
        <p:nvPicPr>
          <p:cNvPr id="221197" name="Picture 13" descr="tranh co dong"/>
          <p:cNvPicPr>
            <a:picLocks noChangeAspect="1" noChangeArrowheads="1"/>
          </p:cNvPicPr>
          <p:nvPr/>
        </p:nvPicPr>
        <p:blipFill>
          <a:blip r:embed="rId2"/>
          <a:srcRect/>
          <a:stretch>
            <a:fillRect/>
          </a:stretch>
        </p:blipFill>
        <p:spPr bwMode="auto">
          <a:xfrm>
            <a:off x="685800" y="2057400"/>
            <a:ext cx="3124200" cy="4648200"/>
          </a:xfrm>
          <a:prstGeom prst="rect">
            <a:avLst/>
          </a:prstGeom>
          <a:noFill/>
          <a:ln w="9525">
            <a:noFill/>
            <a:miter lim="800000"/>
            <a:headEnd/>
            <a:tailEnd/>
          </a:ln>
        </p:spPr>
      </p:pic>
      <p:pic>
        <p:nvPicPr>
          <p:cNvPr id="221198" name="Picture 14" descr="tranh co dong 3"/>
          <p:cNvPicPr>
            <a:picLocks noChangeAspect="1" noChangeArrowheads="1"/>
          </p:cNvPicPr>
          <p:nvPr/>
        </p:nvPicPr>
        <p:blipFill>
          <a:blip r:embed="rId3"/>
          <a:srcRect/>
          <a:stretch>
            <a:fillRect/>
          </a:stretch>
        </p:blipFill>
        <p:spPr bwMode="auto">
          <a:xfrm>
            <a:off x="4267200" y="2478088"/>
            <a:ext cx="4343400" cy="3389312"/>
          </a:xfrm>
          <a:prstGeom prst="rect">
            <a:avLst/>
          </a:prstGeom>
          <a:noFill/>
          <a:ln w="9525">
            <a:noFill/>
            <a:miter lim="800000"/>
            <a:headEnd/>
            <a:tailEnd/>
          </a:ln>
        </p:spPr>
      </p:pic>
      <p:sp>
        <p:nvSpPr>
          <p:cNvPr id="16389" name="Text Box 15"/>
          <p:cNvSpPr txBox="1">
            <a:spLocks noChangeArrowheads="1"/>
          </p:cNvSpPr>
          <p:nvPr/>
        </p:nvSpPr>
        <p:spPr bwMode="auto">
          <a:xfrm>
            <a:off x="1676400" y="38100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1196"/>
                                        </p:tgtEl>
                                        <p:attrNameLst>
                                          <p:attrName>style.visibility</p:attrName>
                                        </p:attrNameLst>
                                      </p:cBhvr>
                                      <p:to>
                                        <p:strVal val="visible"/>
                                      </p:to>
                                    </p:set>
                                    <p:animEffect transition="in" filter="checkerboard(across)">
                                      <p:cBhvr>
                                        <p:cTn id="7" dur="2000"/>
                                        <p:tgtEl>
                                          <p:spTgt spid="221196"/>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221197"/>
                                        </p:tgtEl>
                                        <p:attrNameLst>
                                          <p:attrName>style.visibility</p:attrName>
                                        </p:attrNameLst>
                                      </p:cBhvr>
                                      <p:to>
                                        <p:strVal val="visible"/>
                                      </p:to>
                                    </p:set>
                                    <p:animEffect transition="in" filter="checkerboard(across)">
                                      <p:cBhvr>
                                        <p:cTn id="11" dur="3000"/>
                                        <p:tgtEl>
                                          <p:spTgt spid="221197"/>
                                        </p:tgtEl>
                                      </p:cBhvr>
                                    </p:animEffect>
                                  </p:childTnLst>
                                </p:cTn>
                              </p:par>
                            </p:childTnLst>
                          </p:cTn>
                        </p:par>
                        <p:par>
                          <p:cTn id="12" fill="hold" nodeType="afterGroup">
                            <p:stCondLst>
                              <p:cond delay="5000"/>
                            </p:stCondLst>
                            <p:childTnLst>
                              <p:par>
                                <p:cTn id="13" presetID="5" presetClass="entr" presetSubtype="10" fill="hold" nodeType="afterEffect">
                                  <p:stCondLst>
                                    <p:cond delay="0"/>
                                  </p:stCondLst>
                                  <p:childTnLst>
                                    <p:set>
                                      <p:cBhvr>
                                        <p:cTn id="14" dur="1" fill="hold">
                                          <p:stCondLst>
                                            <p:cond delay="0"/>
                                          </p:stCondLst>
                                        </p:cTn>
                                        <p:tgtEl>
                                          <p:spTgt spid="221198"/>
                                        </p:tgtEl>
                                        <p:attrNameLst>
                                          <p:attrName>style.visibility</p:attrName>
                                        </p:attrNameLst>
                                      </p:cBhvr>
                                      <p:to>
                                        <p:strVal val="visible"/>
                                      </p:to>
                                    </p:set>
                                    <p:animEffect transition="in" filter="checkerboard(across)">
                                      <p:cBhvr>
                                        <p:cTn id="15" dur="2000"/>
                                        <p:tgtEl>
                                          <p:spTgt spid="221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80" name="Rectangle 32"/>
          <p:cNvSpPr>
            <a:spLocks noChangeArrowheads="1"/>
          </p:cNvSpPr>
          <p:nvPr/>
        </p:nvSpPr>
        <p:spPr bwMode="auto">
          <a:xfrm>
            <a:off x="1524000" y="1143000"/>
            <a:ext cx="6172200" cy="1371600"/>
          </a:xfrm>
          <a:prstGeom prst="rect">
            <a:avLst/>
          </a:prstGeom>
          <a:noFill/>
          <a:ln w="9525">
            <a:noFill/>
            <a:miter lim="800000"/>
            <a:headEnd/>
            <a:tailEnd/>
          </a:ln>
        </p:spPr>
        <p:txBody>
          <a:bodyPr anchor="ctr"/>
          <a:lstStyle/>
          <a:p>
            <a:pPr eaLnBrk="1" hangingPunct="1"/>
            <a:r>
              <a:rPr lang="en-US" sz="2900" b="1">
                <a:solidFill>
                  <a:srgbClr val="0000FF"/>
                </a:solidFill>
              </a:rPr>
              <a:t>Sưu tầm thông tin, tranh ảnh về phòng tránh HIV / AIDS.</a:t>
            </a:r>
          </a:p>
        </p:txBody>
      </p:sp>
      <p:pic>
        <p:nvPicPr>
          <p:cNvPr id="130081" name="Picture 33" descr="0004-2"/>
          <p:cNvPicPr>
            <a:picLocks noChangeAspect="1" noChangeArrowheads="1" noCrop="1"/>
          </p:cNvPicPr>
          <p:nvPr/>
        </p:nvPicPr>
        <p:blipFill>
          <a:blip r:embed="rId2"/>
          <a:srcRect/>
          <a:stretch>
            <a:fillRect/>
          </a:stretch>
        </p:blipFill>
        <p:spPr bwMode="auto">
          <a:xfrm>
            <a:off x="1524000" y="2311400"/>
            <a:ext cx="6019800" cy="4454525"/>
          </a:xfrm>
          <a:prstGeom prst="rect">
            <a:avLst/>
          </a:prstGeom>
          <a:noFill/>
          <a:ln w="9525">
            <a:noFill/>
            <a:miter lim="800000"/>
            <a:headEnd/>
            <a:tailEnd/>
          </a:ln>
        </p:spPr>
      </p:pic>
      <p:sp>
        <p:nvSpPr>
          <p:cNvPr id="17412" name="Text Box 34"/>
          <p:cNvSpPr txBox="1">
            <a:spLocks noChangeArrowheads="1"/>
          </p:cNvSpPr>
          <p:nvPr/>
        </p:nvSpPr>
        <p:spPr bwMode="auto">
          <a:xfrm>
            <a:off x="1676400" y="38100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30080"/>
                                        </p:tgtEl>
                                        <p:attrNameLst>
                                          <p:attrName>style.visibility</p:attrName>
                                        </p:attrNameLst>
                                      </p:cBhvr>
                                      <p:to>
                                        <p:strVal val="visible"/>
                                      </p:to>
                                    </p:set>
                                    <p:animEffect transition="in" filter="plus(in)">
                                      <p:cBhvr>
                                        <p:cTn id="7" dur="1000"/>
                                        <p:tgtEl>
                                          <p:spTgt spid="130080"/>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30081"/>
                                        </p:tgtEl>
                                        <p:attrNameLst>
                                          <p:attrName>style.visibility</p:attrName>
                                        </p:attrNameLst>
                                      </p:cBhvr>
                                      <p:to>
                                        <p:strVal val="visible"/>
                                      </p:to>
                                    </p:set>
                                    <p:animEffect transition="in" filter="checkerboard(across)">
                                      <p:cBhvr>
                                        <p:cTn id="11" dur="500"/>
                                        <p:tgtEl>
                                          <p:spTgt spid="130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6" name="Rectangle 12"/>
          <p:cNvSpPr>
            <a:spLocks noChangeArrowheads="1"/>
          </p:cNvSpPr>
          <p:nvPr/>
        </p:nvSpPr>
        <p:spPr bwMode="auto">
          <a:xfrm>
            <a:off x="609600" y="1371600"/>
            <a:ext cx="8153400" cy="533400"/>
          </a:xfrm>
          <a:prstGeom prst="rect">
            <a:avLst/>
          </a:prstGeom>
          <a:noFill/>
          <a:ln w="9525">
            <a:noFill/>
            <a:miter lim="800000"/>
            <a:headEnd/>
            <a:tailEnd/>
          </a:ln>
        </p:spPr>
        <p:txBody>
          <a:bodyPr anchor="ctr"/>
          <a:lstStyle/>
          <a:p>
            <a:pPr eaLnBrk="1" hangingPunct="1"/>
            <a:r>
              <a:rPr lang="en-US" sz="2900" b="1">
                <a:solidFill>
                  <a:srgbClr val="0000FF"/>
                </a:solidFill>
              </a:rPr>
              <a:t>Tranh cổ động, tờ rơi phòng tránh HIV/ AIDS</a:t>
            </a:r>
          </a:p>
        </p:txBody>
      </p:sp>
      <p:pic>
        <p:nvPicPr>
          <p:cNvPr id="18435" name="Picture 13"/>
          <p:cNvPicPr>
            <a:picLocks noChangeAspect="1" noChangeArrowheads="1"/>
          </p:cNvPicPr>
          <p:nvPr/>
        </p:nvPicPr>
        <p:blipFill>
          <a:blip r:embed="rId2"/>
          <a:srcRect/>
          <a:stretch>
            <a:fillRect/>
          </a:stretch>
        </p:blipFill>
        <p:spPr bwMode="auto">
          <a:xfrm>
            <a:off x="304800" y="2209800"/>
            <a:ext cx="3886200" cy="4259263"/>
          </a:xfrm>
          <a:prstGeom prst="rect">
            <a:avLst/>
          </a:prstGeom>
          <a:noFill/>
          <a:ln w="9525">
            <a:noFill/>
            <a:miter lim="800000"/>
            <a:headEnd/>
            <a:tailEnd/>
          </a:ln>
        </p:spPr>
      </p:pic>
      <p:pic>
        <p:nvPicPr>
          <p:cNvPr id="18436" name="Picture 19"/>
          <p:cNvPicPr>
            <a:picLocks noChangeAspect="1" noChangeArrowheads="1"/>
          </p:cNvPicPr>
          <p:nvPr/>
        </p:nvPicPr>
        <p:blipFill>
          <a:blip r:embed="rId3"/>
          <a:srcRect/>
          <a:stretch>
            <a:fillRect/>
          </a:stretch>
        </p:blipFill>
        <p:spPr bwMode="auto">
          <a:xfrm>
            <a:off x="4495800" y="2209800"/>
            <a:ext cx="4267200" cy="4146550"/>
          </a:xfrm>
          <a:prstGeom prst="rect">
            <a:avLst/>
          </a:prstGeom>
          <a:noFill/>
          <a:ln w="9525">
            <a:noFill/>
            <a:miter lim="800000"/>
            <a:headEnd/>
            <a:tailEnd/>
          </a:ln>
        </p:spPr>
      </p:pic>
      <p:sp>
        <p:nvSpPr>
          <p:cNvPr id="18437" name="Text Box 20"/>
          <p:cNvSpPr txBox="1">
            <a:spLocks noChangeArrowheads="1"/>
          </p:cNvSpPr>
          <p:nvPr/>
        </p:nvSpPr>
        <p:spPr bwMode="auto">
          <a:xfrm>
            <a:off x="1676400" y="38100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6556"/>
                                        </p:tgtEl>
                                        <p:attrNameLst>
                                          <p:attrName>style.visibility</p:attrName>
                                        </p:attrNameLst>
                                      </p:cBhvr>
                                      <p:to>
                                        <p:strVal val="visible"/>
                                      </p:to>
                                    </p:set>
                                    <p:animEffect transition="in" filter="checkerboard(across)">
                                      <p:cBhvr>
                                        <p:cTn id="7" dur="2000"/>
                                        <p:tgtEl>
                                          <p:spTgt spid="236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00" name="Rectangle 8"/>
          <p:cNvSpPr>
            <a:spLocks noChangeArrowheads="1"/>
          </p:cNvSpPr>
          <p:nvPr/>
        </p:nvSpPr>
        <p:spPr bwMode="auto">
          <a:xfrm>
            <a:off x="914400" y="1676400"/>
            <a:ext cx="7467600" cy="533400"/>
          </a:xfrm>
          <a:prstGeom prst="rect">
            <a:avLst/>
          </a:prstGeom>
          <a:noFill/>
          <a:ln w="9525">
            <a:noFill/>
            <a:miter lim="800000"/>
            <a:headEnd/>
            <a:tailEnd/>
          </a:ln>
        </p:spPr>
        <p:txBody>
          <a:bodyPr anchor="ctr"/>
          <a:lstStyle/>
          <a:p>
            <a:pPr eaLnBrk="1" hangingPunct="1"/>
            <a:r>
              <a:rPr lang="en-US" sz="3700" b="1">
                <a:solidFill>
                  <a:srgbClr val="0000FF"/>
                </a:solidFill>
              </a:rPr>
              <a:t>Tranh cổ động, tờ rơi phòng tránh HIV/ AIDS</a:t>
            </a:r>
          </a:p>
        </p:txBody>
      </p:sp>
      <p:sp>
        <p:nvSpPr>
          <p:cNvPr id="19459" name="Text Box 11"/>
          <p:cNvSpPr txBox="1">
            <a:spLocks noChangeArrowheads="1"/>
          </p:cNvSpPr>
          <p:nvPr/>
        </p:nvSpPr>
        <p:spPr bwMode="auto">
          <a:xfrm>
            <a:off x="1676400" y="38100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pic>
        <p:nvPicPr>
          <p:cNvPr id="19460" name="Picture 12" descr="phong-chong-hiv"/>
          <p:cNvPicPr>
            <a:picLocks noChangeAspect="1" noChangeArrowheads="1"/>
          </p:cNvPicPr>
          <p:nvPr/>
        </p:nvPicPr>
        <p:blipFill>
          <a:blip r:embed="rId2"/>
          <a:srcRect/>
          <a:stretch>
            <a:fillRect/>
          </a:stretch>
        </p:blipFill>
        <p:spPr bwMode="auto">
          <a:xfrm>
            <a:off x="1752600" y="2971800"/>
            <a:ext cx="4191000" cy="28956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8600"/>
                                        </p:tgtEl>
                                        <p:attrNameLst>
                                          <p:attrName>style.visibility</p:attrName>
                                        </p:attrNameLst>
                                      </p:cBhvr>
                                      <p:to>
                                        <p:strVal val="visible"/>
                                      </p:to>
                                    </p:set>
                                    <p:animEffect transition="in" filter="checkerboard(across)">
                                      <p:cBhvr>
                                        <p:cTn id="7" dur="2000"/>
                                        <p:tgtEl>
                                          <p:spTgt spid="238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Nd9GcT6Cc33G-TGmhYOMYOrwRA1ZjdB2xDNclQDDzAOVL1PsKP_pnysp5pwh4b0"/>
          <p:cNvPicPr>
            <a:picLocks noChangeAspect="1" noChangeArrowheads="1"/>
          </p:cNvPicPr>
          <p:nvPr/>
        </p:nvPicPr>
        <p:blipFill>
          <a:blip r:embed="rId2"/>
          <a:srcRect/>
          <a:stretch>
            <a:fillRect/>
          </a:stretch>
        </p:blipFill>
        <p:spPr bwMode="auto">
          <a:xfrm>
            <a:off x="0" y="3262313"/>
            <a:ext cx="4800600" cy="3595687"/>
          </a:xfrm>
          <a:prstGeom prst="rect">
            <a:avLst/>
          </a:prstGeom>
          <a:noFill/>
          <a:ln w="9525">
            <a:noFill/>
            <a:miter lim="800000"/>
            <a:headEnd/>
            <a:tailEnd/>
          </a:ln>
        </p:spPr>
      </p:pic>
      <p:pic>
        <p:nvPicPr>
          <p:cNvPr id="20483" name="Picture 7" descr="050610son4"/>
          <p:cNvPicPr>
            <a:picLocks noChangeAspect="1" noChangeArrowheads="1"/>
          </p:cNvPicPr>
          <p:nvPr/>
        </p:nvPicPr>
        <p:blipFill>
          <a:blip r:embed="rId3"/>
          <a:srcRect/>
          <a:stretch>
            <a:fillRect/>
          </a:stretch>
        </p:blipFill>
        <p:spPr bwMode="auto">
          <a:xfrm>
            <a:off x="4800600" y="3352800"/>
            <a:ext cx="4343400" cy="3505200"/>
          </a:xfrm>
          <a:prstGeom prst="rect">
            <a:avLst/>
          </a:prstGeom>
          <a:noFill/>
          <a:ln w="9525">
            <a:noFill/>
            <a:miter lim="800000"/>
            <a:headEnd/>
            <a:tailEnd/>
          </a:ln>
        </p:spPr>
      </p:pic>
      <p:pic>
        <p:nvPicPr>
          <p:cNvPr id="20484" name="Picture 13" descr="ImageHandler"/>
          <p:cNvPicPr>
            <a:picLocks noChangeAspect="1" noChangeArrowheads="1"/>
          </p:cNvPicPr>
          <p:nvPr/>
        </p:nvPicPr>
        <p:blipFill>
          <a:blip r:embed="rId4"/>
          <a:srcRect/>
          <a:stretch>
            <a:fillRect/>
          </a:stretch>
        </p:blipFill>
        <p:spPr bwMode="auto">
          <a:xfrm>
            <a:off x="4800600" y="304800"/>
            <a:ext cx="4038600" cy="28575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1290915417100526978_574_574"/>
          <p:cNvPicPr>
            <a:picLocks noChangeAspect="1" noChangeArrowheads="1"/>
          </p:cNvPicPr>
          <p:nvPr/>
        </p:nvPicPr>
        <p:blipFill>
          <a:blip r:embed="rId2"/>
          <a:srcRect/>
          <a:stretch>
            <a:fillRect/>
          </a:stretch>
        </p:blipFill>
        <p:spPr bwMode="auto">
          <a:xfrm>
            <a:off x="1600200" y="381000"/>
            <a:ext cx="6400800" cy="61722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2133600" y="533400"/>
            <a:ext cx="3838575" cy="514350"/>
          </a:xfrm>
          <a:prstGeom prst="rect">
            <a:avLst/>
          </a:prstGeom>
        </p:spPr>
        <p:txBody>
          <a:bodyPr wrap="none" fromWordArt="1">
            <a:prstTxWarp prst="textPlain">
              <a:avLst>
                <a:gd name="adj" fmla="val 50000"/>
              </a:avLst>
            </a:prstTxWarp>
          </a:bodyPr>
          <a:lstStyle/>
          <a:p>
            <a:pPr algn="ctr"/>
            <a:r>
              <a:rPr lang="vi-VN" sz="3600" b="1" i="1" kern="10">
                <a:ln w="19050">
                  <a:solidFill>
                    <a:srgbClr val="006600"/>
                  </a:solidFill>
                  <a:round/>
                  <a:headEnd/>
                  <a:tailEnd/>
                </a:ln>
                <a:solidFill>
                  <a:srgbClr val="FF00FF"/>
                </a:solidFill>
                <a:effectLst>
                  <a:outerShdw dist="35921" dir="2700000" algn="ctr" rotWithShape="0">
                    <a:srgbClr val="990000"/>
                  </a:outerShdw>
                </a:effectLst>
                <a:latin typeface="Arial"/>
                <a:cs typeface="Arial"/>
              </a:rPr>
              <a:t>KIỂM TRA BÀI CŨ</a:t>
            </a:r>
            <a:endParaRPr lang="en-US" sz="3600" b="1" i="1" kern="10">
              <a:ln w="19050">
                <a:solidFill>
                  <a:srgbClr val="006600"/>
                </a:solidFill>
                <a:round/>
                <a:headEnd/>
                <a:tailEnd/>
              </a:ln>
              <a:solidFill>
                <a:srgbClr val="FF00FF"/>
              </a:solidFill>
              <a:effectLst>
                <a:outerShdw dist="35921" dir="2700000" algn="ctr" rotWithShape="0">
                  <a:srgbClr val="990000"/>
                </a:outerShdw>
              </a:effectLst>
              <a:latin typeface="Arial"/>
              <a:cs typeface="Arial"/>
            </a:endParaRPr>
          </a:p>
        </p:txBody>
      </p:sp>
      <p:sp>
        <p:nvSpPr>
          <p:cNvPr id="247813" name="Rectangle 5"/>
          <p:cNvSpPr>
            <a:spLocks noChangeArrowheads="1"/>
          </p:cNvSpPr>
          <p:nvPr/>
        </p:nvSpPr>
        <p:spPr bwMode="auto">
          <a:xfrm>
            <a:off x="685800" y="1371600"/>
            <a:ext cx="7239000" cy="631825"/>
          </a:xfrm>
          <a:prstGeom prst="rect">
            <a:avLst/>
          </a:prstGeom>
          <a:noFill/>
          <a:ln w="38100">
            <a:noFill/>
            <a:miter lim="800000"/>
            <a:headEnd/>
            <a:tailEnd/>
          </a:ln>
        </p:spPr>
        <p:txBody>
          <a:bodyPr anchor="ctr"/>
          <a:lstStyle/>
          <a:p>
            <a:pPr eaLnBrk="1" hangingPunct="1"/>
            <a:r>
              <a:rPr lang="en-US" sz="3200" b="1">
                <a:solidFill>
                  <a:srgbClr val="0000FF"/>
                </a:solidFill>
              </a:rPr>
              <a:t>Người mắc bệnh viêm gan A cần lưu ý điều gì ?</a:t>
            </a:r>
            <a:r>
              <a:rPr lang="en-US" sz="2800">
                <a:solidFill>
                  <a:schemeClr val="tx2"/>
                </a:solidFill>
              </a:rPr>
              <a:t> </a:t>
            </a:r>
          </a:p>
        </p:txBody>
      </p:sp>
      <p:sp>
        <p:nvSpPr>
          <p:cNvPr id="247814" name="Text Box 6"/>
          <p:cNvSpPr txBox="1">
            <a:spLocks noChangeArrowheads="1"/>
          </p:cNvSpPr>
          <p:nvPr/>
        </p:nvSpPr>
        <p:spPr bwMode="auto">
          <a:xfrm>
            <a:off x="381000" y="2438400"/>
            <a:ext cx="8382000" cy="2838450"/>
          </a:xfrm>
          <a:prstGeom prst="rect">
            <a:avLst/>
          </a:prstGeom>
          <a:noFill/>
          <a:ln w="38100" cap="sq">
            <a:noFill/>
            <a:miter lim="800000"/>
            <a:headEnd type="none" w="sm" len="sm"/>
            <a:tailEnd type="none" w="sm" len="sm"/>
          </a:ln>
        </p:spPr>
        <p:txBody>
          <a:bodyPr>
            <a:spAutoFit/>
          </a:bodyPr>
          <a:lstStyle/>
          <a:p>
            <a:pPr eaLnBrk="1" hangingPunct="1">
              <a:spcBef>
                <a:spcPct val="50000"/>
              </a:spcBef>
            </a:pPr>
            <a:r>
              <a:rPr lang="en-US" sz="3600" b="1">
                <a:solidFill>
                  <a:srgbClr val="FF0066"/>
                </a:solidFill>
                <a:cs typeface="Arial" charset="0"/>
              </a:rPr>
              <a:t>Người bệnh cần nghỉ ngơi. </a:t>
            </a:r>
          </a:p>
          <a:p>
            <a:pPr eaLnBrk="1" hangingPunct="1">
              <a:spcBef>
                <a:spcPct val="50000"/>
              </a:spcBef>
            </a:pPr>
            <a:r>
              <a:rPr lang="en-US" sz="3600" b="1">
                <a:solidFill>
                  <a:srgbClr val="FF0066"/>
                </a:solidFill>
              </a:rPr>
              <a:t>Ăn thức ăn lỏng chứa nhiều chất đạm, vi-ta-min. </a:t>
            </a:r>
          </a:p>
          <a:p>
            <a:pPr eaLnBrk="1" hangingPunct="1">
              <a:spcBef>
                <a:spcPct val="50000"/>
              </a:spcBef>
            </a:pPr>
            <a:r>
              <a:rPr lang="en-US" sz="3600" b="1">
                <a:solidFill>
                  <a:srgbClr val="FF0066"/>
                </a:solidFill>
              </a:rPr>
              <a:t>Không ăn mỡ, không uống rượu.</a:t>
            </a:r>
            <a:endParaRPr lang="en-US" sz="3600" b="1">
              <a:solidFill>
                <a:srgbClr val="FF0066"/>
              </a:solidFill>
              <a:cs typeface="Arial"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7813"/>
                                        </p:tgtEl>
                                        <p:attrNameLst>
                                          <p:attrName>style.visibility</p:attrName>
                                        </p:attrNameLst>
                                      </p:cBhvr>
                                      <p:to>
                                        <p:strVal val="visible"/>
                                      </p:to>
                                    </p:set>
                                    <p:anim calcmode="lin" valueType="num">
                                      <p:cBhvr additive="base">
                                        <p:cTn id="7" dur="1000" fill="hold"/>
                                        <p:tgtEl>
                                          <p:spTgt spid="247813"/>
                                        </p:tgtEl>
                                        <p:attrNameLst>
                                          <p:attrName>ppt_x</p:attrName>
                                        </p:attrNameLst>
                                      </p:cBhvr>
                                      <p:tavLst>
                                        <p:tav tm="0">
                                          <p:val>
                                            <p:strVal val="0-#ppt_w/2"/>
                                          </p:val>
                                        </p:tav>
                                        <p:tav tm="100000">
                                          <p:val>
                                            <p:strVal val="#ppt_x"/>
                                          </p:val>
                                        </p:tav>
                                      </p:tavLst>
                                    </p:anim>
                                    <p:anim calcmode="lin" valueType="num">
                                      <p:cBhvr additive="base">
                                        <p:cTn id="8" dur="1000" fill="hold"/>
                                        <p:tgtEl>
                                          <p:spTgt spid="2478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7814"/>
                                        </p:tgtEl>
                                        <p:attrNameLst>
                                          <p:attrName>style.visibility</p:attrName>
                                        </p:attrNameLst>
                                      </p:cBhvr>
                                      <p:to>
                                        <p:strVal val="visible"/>
                                      </p:to>
                                    </p:set>
                                    <p:anim calcmode="lin" valueType="num">
                                      <p:cBhvr additive="base">
                                        <p:cTn id="13" dur="500" fill="hold"/>
                                        <p:tgtEl>
                                          <p:spTgt spid="247814"/>
                                        </p:tgtEl>
                                        <p:attrNameLst>
                                          <p:attrName>ppt_x</p:attrName>
                                        </p:attrNameLst>
                                      </p:cBhvr>
                                      <p:tavLst>
                                        <p:tav tm="0">
                                          <p:val>
                                            <p:strVal val="#ppt_x"/>
                                          </p:val>
                                        </p:tav>
                                        <p:tav tm="100000">
                                          <p:val>
                                            <p:strVal val="#ppt_x"/>
                                          </p:val>
                                        </p:tav>
                                      </p:tavLst>
                                    </p:anim>
                                    <p:anim calcmode="lin" valueType="num">
                                      <p:cBhvr additive="base">
                                        <p:cTn id="14" dur="500" fill="hold"/>
                                        <p:tgtEl>
                                          <p:spTgt spid="2478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3" grpId="0"/>
      <p:bldP spid="2478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Rectangle 4"/>
          <p:cNvSpPr>
            <a:spLocks noChangeArrowheads="1"/>
          </p:cNvSpPr>
          <p:nvPr/>
        </p:nvSpPr>
        <p:spPr bwMode="auto">
          <a:xfrm>
            <a:off x="457200" y="5057775"/>
            <a:ext cx="8686800" cy="1800225"/>
          </a:xfrm>
          <a:prstGeom prst="rect">
            <a:avLst/>
          </a:prstGeom>
          <a:noFill/>
          <a:ln w="9525">
            <a:noFill/>
            <a:miter lim="800000"/>
            <a:headEnd/>
            <a:tailEnd/>
          </a:ln>
        </p:spPr>
        <p:txBody>
          <a:bodyPr anchor="ctr">
            <a:spAutoFit/>
          </a:bodyPr>
          <a:lstStyle/>
          <a:p>
            <a:pPr eaLnBrk="1" hangingPunct="1"/>
            <a:r>
              <a:rPr lang="en-US" sz="2800" b="1">
                <a:solidFill>
                  <a:srgbClr val="0000FF"/>
                </a:solidFill>
              </a:rPr>
              <a:t>Trong hai ngày 30-11 và 1-12, nhiều nước trên thế giới đã tổ chức các hoạt động kỷ niệm Ngày thế giới phòng chống HIV/AIDS (1-12). Tâm điểm của các hoạt động là "ngăn ngừa AIDS”</a:t>
            </a:r>
          </a:p>
        </p:txBody>
      </p:sp>
      <p:pic>
        <p:nvPicPr>
          <p:cNvPr id="252934" name="Picture 6" descr="Chum-anh-the-gioi-ky-niem-Ngay-the-gioi-phong-chong-HIVAIDS-122462-1"/>
          <p:cNvPicPr>
            <a:picLocks noChangeAspect="1" noChangeArrowheads="1"/>
          </p:cNvPicPr>
          <p:nvPr/>
        </p:nvPicPr>
        <p:blipFill>
          <a:blip r:embed="rId2"/>
          <a:srcRect/>
          <a:stretch>
            <a:fillRect/>
          </a:stretch>
        </p:blipFill>
        <p:spPr bwMode="auto">
          <a:xfrm>
            <a:off x="990600" y="304800"/>
            <a:ext cx="7162800" cy="4632325"/>
          </a:xfrm>
          <a:prstGeom prst="rect">
            <a:avLst/>
          </a:prstGeom>
          <a:noFill/>
          <a:ln w="9525">
            <a:noFill/>
            <a:miter lim="800000"/>
            <a:headEnd/>
            <a:tailEnd/>
          </a:ln>
        </p:spPr>
      </p:pic>
      <p:pic>
        <p:nvPicPr>
          <p:cNvPr id="252936" name="Picture 8" descr="Cameroon"/>
          <p:cNvPicPr>
            <a:picLocks noChangeAspect="1" noChangeArrowheads="1"/>
          </p:cNvPicPr>
          <p:nvPr/>
        </p:nvPicPr>
        <p:blipFill>
          <a:blip r:embed="rId3"/>
          <a:srcRect/>
          <a:stretch>
            <a:fillRect/>
          </a:stretch>
        </p:blipFill>
        <p:spPr bwMode="auto">
          <a:xfrm>
            <a:off x="914400" y="304800"/>
            <a:ext cx="7315200" cy="4552950"/>
          </a:xfrm>
          <a:prstGeom prst="rect">
            <a:avLst/>
          </a:prstGeom>
          <a:noFill/>
          <a:ln w="9525">
            <a:noFill/>
            <a:miter lim="800000"/>
            <a:headEnd/>
            <a:tailEnd/>
          </a:ln>
        </p:spPr>
      </p:pic>
      <p:pic>
        <p:nvPicPr>
          <p:cNvPr id="252938" name="Picture 10" descr="mit%20tinh"/>
          <p:cNvPicPr>
            <a:picLocks noChangeAspect="1" noChangeArrowheads="1"/>
          </p:cNvPicPr>
          <p:nvPr/>
        </p:nvPicPr>
        <p:blipFill>
          <a:blip r:embed="rId4"/>
          <a:srcRect/>
          <a:stretch>
            <a:fillRect/>
          </a:stretch>
        </p:blipFill>
        <p:spPr bwMode="auto">
          <a:xfrm>
            <a:off x="762000" y="304800"/>
            <a:ext cx="7467600" cy="48006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2932"/>
                                        </p:tgtEl>
                                        <p:attrNameLst>
                                          <p:attrName>style.visibility</p:attrName>
                                        </p:attrNameLst>
                                      </p:cBhvr>
                                      <p:to>
                                        <p:strVal val="visible"/>
                                      </p:to>
                                    </p:set>
                                    <p:animEffect transition="in" filter="blinds(horizontal)">
                                      <p:cBhvr>
                                        <p:cTn id="7" dur="500"/>
                                        <p:tgtEl>
                                          <p:spTgt spid="252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2934"/>
                                        </p:tgtEl>
                                        <p:attrNameLst>
                                          <p:attrName>style.visibility</p:attrName>
                                        </p:attrNameLst>
                                      </p:cBhvr>
                                      <p:to>
                                        <p:strVal val="visible"/>
                                      </p:to>
                                    </p:set>
                                    <p:animEffect transition="in" filter="blinds(horizontal)">
                                      <p:cBhvr>
                                        <p:cTn id="12" dur="500"/>
                                        <p:tgtEl>
                                          <p:spTgt spid="2529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252934"/>
                                        </p:tgtEl>
                                      </p:cBhvr>
                                    </p:animEffect>
                                    <p:set>
                                      <p:cBhvr>
                                        <p:cTn id="17" dur="1" fill="hold">
                                          <p:stCondLst>
                                            <p:cond delay="499"/>
                                          </p:stCondLst>
                                        </p:cTn>
                                        <p:tgtEl>
                                          <p:spTgt spid="25293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52936"/>
                                        </p:tgtEl>
                                        <p:attrNameLst>
                                          <p:attrName>style.visibility</p:attrName>
                                        </p:attrNameLst>
                                      </p:cBhvr>
                                      <p:to>
                                        <p:strVal val="visible"/>
                                      </p:to>
                                    </p:set>
                                    <p:animEffect transition="in" filter="box(in)">
                                      <p:cBhvr>
                                        <p:cTn id="22" dur="500"/>
                                        <p:tgtEl>
                                          <p:spTgt spid="2529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nodeType="clickEffect">
                                  <p:stCondLst>
                                    <p:cond delay="0"/>
                                  </p:stCondLst>
                                  <p:childTnLst>
                                    <p:animEffect transition="out" filter="box(in)">
                                      <p:cBhvr>
                                        <p:cTn id="26" dur="500"/>
                                        <p:tgtEl>
                                          <p:spTgt spid="252936"/>
                                        </p:tgtEl>
                                      </p:cBhvr>
                                    </p:animEffect>
                                    <p:set>
                                      <p:cBhvr>
                                        <p:cTn id="27" dur="1" fill="hold">
                                          <p:stCondLst>
                                            <p:cond delay="499"/>
                                          </p:stCondLst>
                                        </p:cTn>
                                        <p:tgtEl>
                                          <p:spTgt spid="25293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52938"/>
                                        </p:tgtEl>
                                        <p:attrNameLst>
                                          <p:attrName>style.visibility</p:attrName>
                                        </p:attrNameLst>
                                      </p:cBhvr>
                                      <p:to>
                                        <p:strVal val="visible"/>
                                      </p:to>
                                    </p:set>
                                    <p:animEffect transition="in" filter="blinds(horizontal)">
                                      <p:cBhvr>
                                        <p:cTn id="32" dur="500"/>
                                        <p:tgtEl>
                                          <p:spTgt spid="252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ChangeArrowheads="1"/>
          </p:cNvSpPr>
          <p:nvPr/>
        </p:nvSpPr>
        <p:spPr bwMode="auto">
          <a:xfrm>
            <a:off x="533400" y="5562600"/>
            <a:ext cx="7543800" cy="990600"/>
          </a:xfrm>
          <a:prstGeom prst="rect">
            <a:avLst/>
          </a:prstGeom>
          <a:noFill/>
          <a:ln w="38100">
            <a:noFill/>
            <a:miter lim="800000"/>
            <a:headEnd/>
            <a:tailEnd/>
          </a:ln>
        </p:spPr>
        <p:txBody>
          <a:bodyPr anchor="ctr"/>
          <a:lstStyle/>
          <a:p>
            <a:pPr eaLnBrk="1" hangingPunct="1"/>
            <a:r>
              <a:rPr lang="en-US" sz="2500" b="1">
                <a:solidFill>
                  <a:srgbClr val="0000FF"/>
                </a:solidFill>
              </a:rPr>
              <a:t>Để phát hiện một người có thể nhiễm HIV hay </a:t>
            </a:r>
            <a:br>
              <a:rPr lang="en-US" sz="2500" b="1">
                <a:solidFill>
                  <a:srgbClr val="0000FF"/>
                </a:solidFill>
              </a:rPr>
            </a:br>
            <a:r>
              <a:rPr lang="en-US" sz="2500" b="1">
                <a:solidFill>
                  <a:srgbClr val="0000FF"/>
                </a:solidFill>
              </a:rPr>
              <a:t>không người ta thường xét nghiệm máu.</a:t>
            </a:r>
            <a:r>
              <a:rPr lang="en-US" sz="2100">
                <a:solidFill>
                  <a:srgbClr val="006600"/>
                </a:solidFill>
              </a:rPr>
              <a:t>                  </a:t>
            </a:r>
          </a:p>
        </p:txBody>
      </p:sp>
      <p:sp>
        <p:nvSpPr>
          <p:cNvPr id="23555" name="Text Box 9"/>
          <p:cNvSpPr txBox="1">
            <a:spLocks noChangeArrowheads="1"/>
          </p:cNvSpPr>
          <p:nvPr/>
        </p:nvSpPr>
        <p:spPr bwMode="auto">
          <a:xfrm>
            <a:off x="1676400" y="38100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pic>
        <p:nvPicPr>
          <p:cNvPr id="23556" name="Picture 11" descr="20445809_images626415_AIDSlab_btap"/>
          <p:cNvPicPr>
            <a:picLocks noChangeAspect="1" noChangeArrowheads="1"/>
          </p:cNvPicPr>
          <p:nvPr/>
        </p:nvPicPr>
        <p:blipFill>
          <a:blip r:embed="rId2"/>
          <a:srcRect/>
          <a:stretch>
            <a:fillRect/>
          </a:stretch>
        </p:blipFill>
        <p:spPr bwMode="auto">
          <a:xfrm>
            <a:off x="304800" y="1143000"/>
            <a:ext cx="4102100" cy="4267200"/>
          </a:xfrm>
          <a:prstGeom prst="rect">
            <a:avLst/>
          </a:prstGeom>
          <a:noFill/>
          <a:ln w="9525">
            <a:noFill/>
            <a:miter lim="800000"/>
            <a:headEnd/>
            <a:tailEnd/>
          </a:ln>
        </p:spPr>
      </p:pic>
      <p:pic>
        <p:nvPicPr>
          <p:cNvPr id="23557" name="Picture 13" descr="xet%20nghiem%20vite%20HIV"/>
          <p:cNvPicPr>
            <a:picLocks noChangeAspect="1" noChangeArrowheads="1"/>
          </p:cNvPicPr>
          <p:nvPr/>
        </p:nvPicPr>
        <p:blipFill>
          <a:blip r:embed="rId3"/>
          <a:srcRect/>
          <a:stretch>
            <a:fillRect/>
          </a:stretch>
        </p:blipFill>
        <p:spPr bwMode="auto">
          <a:xfrm>
            <a:off x="4495800" y="1143000"/>
            <a:ext cx="4648200" cy="41910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box(in)">
                                      <p:cBhvr>
                                        <p:cTn id="7"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4" name="Rectangle 8"/>
          <p:cNvSpPr>
            <a:spLocks noChangeArrowheads="1"/>
          </p:cNvSpPr>
          <p:nvPr/>
        </p:nvSpPr>
        <p:spPr bwMode="auto">
          <a:xfrm>
            <a:off x="685800" y="1219200"/>
            <a:ext cx="9067800" cy="990600"/>
          </a:xfrm>
          <a:prstGeom prst="rect">
            <a:avLst/>
          </a:prstGeom>
          <a:noFill/>
          <a:ln w="9525">
            <a:noFill/>
            <a:miter lim="800000"/>
            <a:headEnd/>
            <a:tailEnd/>
          </a:ln>
        </p:spPr>
        <p:txBody>
          <a:bodyPr wrap="none" anchor="ctr"/>
          <a:lstStyle/>
          <a:p>
            <a:pPr eaLnBrk="1" hangingPunct="1"/>
            <a:r>
              <a:rPr lang="en-US" sz="2400" b="1">
                <a:solidFill>
                  <a:srgbClr val="0000FF"/>
                </a:solidFill>
              </a:rPr>
              <a:t>* HIV là một loại vi – rút, khi xâm nhập vào cơ thể sẽ làm </a:t>
            </a:r>
          </a:p>
          <a:p>
            <a:pPr eaLnBrk="1" hangingPunct="1"/>
            <a:r>
              <a:rPr lang="en-US" sz="2400" b="1">
                <a:solidFill>
                  <a:srgbClr val="0000FF"/>
                </a:solidFill>
              </a:rPr>
              <a:t>khả năng chống đỡ bệnh tật của cơ thể bị suy giảm.</a:t>
            </a:r>
          </a:p>
        </p:txBody>
      </p:sp>
      <p:sp>
        <p:nvSpPr>
          <p:cNvPr id="229385" name="Rectangle 9"/>
          <p:cNvSpPr>
            <a:spLocks noChangeArrowheads="1"/>
          </p:cNvSpPr>
          <p:nvPr/>
        </p:nvSpPr>
        <p:spPr bwMode="auto">
          <a:xfrm>
            <a:off x="685800" y="2286000"/>
            <a:ext cx="8229600" cy="1676400"/>
          </a:xfrm>
          <a:prstGeom prst="rect">
            <a:avLst/>
          </a:prstGeom>
          <a:noFill/>
          <a:ln w="9525">
            <a:noFill/>
            <a:miter lim="800000"/>
            <a:headEnd/>
            <a:tailEnd/>
          </a:ln>
        </p:spPr>
        <p:txBody>
          <a:bodyPr wrap="none" anchor="ctr"/>
          <a:lstStyle/>
          <a:p>
            <a:pPr eaLnBrk="1" hangingPunct="1"/>
            <a:r>
              <a:rPr lang="en-US" sz="2400" b="1">
                <a:solidFill>
                  <a:srgbClr val="FF0000"/>
                </a:solidFill>
              </a:rPr>
              <a:t>* HIV có thể lây truyền qua:</a:t>
            </a:r>
          </a:p>
          <a:p>
            <a:pPr eaLnBrk="1" hangingPunct="1"/>
            <a:r>
              <a:rPr lang="en-US" sz="2400" b="1">
                <a:solidFill>
                  <a:srgbClr val="FF0000"/>
                </a:solidFill>
              </a:rPr>
              <a:t>- Đường máu; </a:t>
            </a:r>
          </a:p>
          <a:p>
            <a:pPr eaLnBrk="1" hangingPunct="1">
              <a:buFontTx/>
              <a:buChar char="-"/>
            </a:pPr>
            <a:r>
              <a:rPr lang="en-US" sz="2400" b="1">
                <a:solidFill>
                  <a:srgbClr val="FF0000"/>
                </a:solidFill>
              </a:rPr>
              <a:t> Đường tình dục;</a:t>
            </a:r>
          </a:p>
          <a:p>
            <a:pPr eaLnBrk="1" hangingPunct="1">
              <a:buFontTx/>
              <a:buChar char="-"/>
            </a:pPr>
            <a:r>
              <a:rPr lang="en-US" sz="2400" b="1">
                <a:solidFill>
                  <a:srgbClr val="FF0000"/>
                </a:solidFill>
              </a:rPr>
              <a:t> Từ mẹ sang con lúc mang thai hoặc khi sinh con.</a:t>
            </a:r>
          </a:p>
        </p:txBody>
      </p:sp>
      <p:sp>
        <p:nvSpPr>
          <p:cNvPr id="229386" name="Rectangle 10"/>
          <p:cNvSpPr>
            <a:spLocks noChangeArrowheads="1"/>
          </p:cNvSpPr>
          <p:nvPr/>
        </p:nvSpPr>
        <p:spPr bwMode="auto">
          <a:xfrm>
            <a:off x="762000" y="4114800"/>
            <a:ext cx="8229600" cy="2514600"/>
          </a:xfrm>
          <a:prstGeom prst="rect">
            <a:avLst/>
          </a:prstGeom>
          <a:noFill/>
          <a:ln w="9525">
            <a:noFill/>
            <a:miter lim="800000"/>
            <a:headEnd/>
            <a:tailEnd/>
          </a:ln>
        </p:spPr>
        <p:txBody>
          <a:bodyPr wrap="none" anchor="ctr"/>
          <a:lstStyle/>
          <a:p>
            <a:pPr eaLnBrk="1" hangingPunct="1"/>
            <a:r>
              <a:rPr lang="en-US" sz="2400" b="1">
                <a:solidFill>
                  <a:srgbClr val="009900"/>
                </a:solidFill>
              </a:rPr>
              <a:t>* Để phòng tránh HIV/AIDS:</a:t>
            </a:r>
          </a:p>
          <a:p>
            <a:pPr eaLnBrk="1" hangingPunct="1"/>
            <a:r>
              <a:rPr lang="en-US" sz="2400" b="1">
                <a:solidFill>
                  <a:srgbClr val="009900"/>
                </a:solidFill>
              </a:rPr>
              <a:t>- Chỉ dùng bơm kim tiêm 1 lần rồi bỏ.</a:t>
            </a:r>
          </a:p>
          <a:p>
            <a:pPr eaLnBrk="1" hangingPunct="1">
              <a:buFontTx/>
              <a:buChar char="-"/>
            </a:pPr>
            <a:r>
              <a:rPr lang="en-US" sz="2400" b="1">
                <a:solidFill>
                  <a:srgbClr val="009900"/>
                </a:solidFill>
              </a:rPr>
              <a:t> Nếu phải dùng chung bơm kim tiêm thì phải luộc</a:t>
            </a:r>
          </a:p>
          <a:p>
            <a:pPr eaLnBrk="1" hangingPunct="1"/>
            <a:r>
              <a:rPr lang="en-US" sz="2400" b="1">
                <a:solidFill>
                  <a:srgbClr val="009900"/>
                </a:solidFill>
              </a:rPr>
              <a:t>  20 phút kể từ khi nước sôi.</a:t>
            </a:r>
          </a:p>
          <a:p>
            <a:pPr eaLnBrk="1" hangingPunct="1">
              <a:buFontTx/>
              <a:buChar char="-"/>
            </a:pPr>
            <a:r>
              <a:rPr lang="en-US" sz="2400" b="1">
                <a:solidFill>
                  <a:srgbClr val="009900"/>
                </a:solidFill>
              </a:rPr>
              <a:t> Không tiêm chích ma tuý.</a:t>
            </a:r>
          </a:p>
          <a:p>
            <a:pPr eaLnBrk="1" hangingPunct="1">
              <a:buFontTx/>
              <a:buChar char="-"/>
            </a:pPr>
            <a:r>
              <a:rPr lang="en-US" sz="2400" b="1">
                <a:solidFill>
                  <a:srgbClr val="009900"/>
                </a:solidFill>
              </a:rPr>
              <a:t> Không dùng chung các dụng cụ có thể dính máu.</a:t>
            </a:r>
          </a:p>
        </p:txBody>
      </p:sp>
      <p:sp>
        <p:nvSpPr>
          <p:cNvPr id="24581" name="Text Box 11"/>
          <p:cNvSpPr txBox="1">
            <a:spLocks noChangeArrowheads="1"/>
          </p:cNvSpPr>
          <p:nvPr/>
        </p:nvSpPr>
        <p:spPr bwMode="auto">
          <a:xfrm>
            <a:off x="1676400" y="38100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29384"/>
                                        </p:tgtEl>
                                        <p:attrNameLst>
                                          <p:attrName>style.visibility</p:attrName>
                                        </p:attrNameLst>
                                      </p:cBhvr>
                                      <p:to>
                                        <p:strVal val="visible"/>
                                      </p:to>
                                    </p:set>
                                    <p:animEffect transition="in" filter="slide(fromLeft)">
                                      <p:cBhvr>
                                        <p:cTn id="7" dur="2000"/>
                                        <p:tgtEl>
                                          <p:spTgt spid="229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9385"/>
                                        </p:tgtEl>
                                        <p:attrNameLst>
                                          <p:attrName>style.visibility</p:attrName>
                                        </p:attrNameLst>
                                      </p:cBhvr>
                                      <p:to>
                                        <p:strVal val="visible"/>
                                      </p:to>
                                    </p:set>
                                    <p:animEffect transition="in" filter="slide(fromLeft)">
                                      <p:cBhvr>
                                        <p:cTn id="12" dur="2000"/>
                                        <p:tgtEl>
                                          <p:spTgt spid="2293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9386"/>
                                        </p:tgtEl>
                                        <p:attrNameLst>
                                          <p:attrName>style.visibility</p:attrName>
                                        </p:attrNameLst>
                                      </p:cBhvr>
                                      <p:to>
                                        <p:strVal val="visible"/>
                                      </p:to>
                                    </p:set>
                                    <p:animEffect transition="in" filter="slide(fromLeft)">
                                      <p:cBhvr>
                                        <p:cTn id="17" dur="2000"/>
                                        <p:tgtEl>
                                          <p:spTgt spid="229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p:bldP spid="229385" grpId="0"/>
      <p:bldP spid="2293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Rectangle 4"/>
          <p:cNvSpPr>
            <a:spLocks noChangeArrowheads="1"/>
          </p:cNvSpPr>
          <p:nvPr/>
        </p:nvSpPr>
        <p:spPr bwMode="auto">
          <a:xfrm>
            <a:off x="0" y="723900"/>
            <a:ext cx="9144000" cy="5016500"/>
          </a:xfrm>
          <a:prstGeom prst="rect">
            <a:avLst/>
          </a:prstGeom>
          <a:noFill/>
          <a:ln w="9525">
            <a:noFill/>
            <a:miter lim="800000"/>
            <a:headEnd/>
            <a:tailEnd/>
          </a:ln>
        </p:spPr>
        <p:txBody>
          <a:bodyPr>
            <a:spAutoFit/>
          </a:bodyPr>
          <a:lstStyle/>
          <a:p>
            <a:r>
              <a:rPr lang="en-US" sz="3200" b="1">
                <a:solidFill>
                  <a:srgbClr val="0000FF"/>
                </a:solidFill>
              </a:rPr>
              <a:t>Theo báo cáo của Cục Phòng, chống HIV/AIDS, tính đến ngày 30/6/2011, cả nước có 176.436 người nhiễm HIV, trong đó có 41.239 bệnh nhân AIDS còn sống và có 47.466 bệnh nhân AIDS đã tử vong. Thành phố Hồ Chí Minh vẫn là địa phương có số người nhiễm HIV cao nhất nước, chiếm 25,9% các trường hợp nhiễm HIV được phát hiện trên toàn quốc.</a:t>
            </a:r>
          </a:p>
          <a:p>
            <a:r>
              <a:rPr lang="en-US" sz="3200" b="1">
                <a:solidFill>
                  <a:srgbClr val="0000FF"/>
                </a:solidFill>
              </a:rPr>
              <a:t> </a:t>
            </a:r>
          </a:p>
        </p:txBody>
      </p:sp>
      <p:sp>
        <p:nvSpPr>
          <p:cNvPr id="25603" name="Text Box 5"/>
          <p:cNvSpPr txBox="1">
            <a:spLocks noChangeArrowheads="1"/>
          </p:cNvSpPr>
          <p:nvPr/>
        </p:nvSpPr>
        <p:spPr bwMode="auto">
          <a:xfrm>
            <a:off x="1143000" y="0"/>
            <a:ext cx="7010400" cy="461963"/>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MỘT SỐ THÔNG TIN VỀ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3956"/>
                                        </p:tgtEl>
                                        <p:attrNameLst>
                                          <p:attrName>style.visibility</p:attrName>
                                        </p:attrNameLst>
                                      </p:cBhvr>
                                      <p:to>
                                        <p:strVal val="visible"/>
                                      </p:to>
                                    </p:set>
                                    <p:animEffect transition="in" filter="blinds(horizontal)">
                                      <p:cBhvr>
                                        <p:cTn id="7" dur="500"/>
                                        <p:tgtEl>
                                          <p:spTgt spid="253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0"/>
            <a:ext cx="9144000" cy="6492875"/>
          </a:xfrm>
          <a:prstGeom prst="rect">
            <a:avLst/>
          </a:prstGeom>
          <a:noFill/>
          <a:ln w="9525">
            <a:noFill/>
            <a:miter lim="800000"/>
            <a:headEnd/>
            <a:tailEnd/>
          </a:ln>
        </p:spPr>
        <p:txBody>
          <a:bodyPr>
            <a:spAutoFit/>
          </a:bodyPr>
          <a:lstStyle/>
          <a:p>
            <a:r>
              <a:rPr lang="en-US" sz="2800" b="1">
                <a:solidFill>
                  <a:srgbClr val="0000FF"/>
                </a:solidFill>
              </a:rPr>
              <a:t>6 tháng đầu năm 2010, toàn quốc ghi nhận 4.812 trường hợp mới xét nghiệm phát hiện nhiễm HIV, 1.881 trường hợp bệnh nhân AIDS và 620 trường hợp tử vong. Qua phân tích cho thấy, số trường hợp phát hiện tập trung chủ yếu ở một số tỉnh trọng điểm, đứng đầu là thành phố Hồ Chí Minh với 284 trường hợp (chiếm 10,4%), tiếp theo là Hà Nội với </a:t>
            </a:r>
            <a:r>
              <a:rPr lang="en-US" sz="3200" b="1">
                <a:solidFill>
                  <a:srgbClr val="0000FF"/>
                </a:solidFill>
              </a:rPr>
              <a:t>257 trường hợp (chiếm 9,4%), Thái Nguyên với 245 trường hợp (chiếm 8,9%), Điện Biên với 147 trường hợp, Thanh Hóa với 123 trường hợp. So với cùng kỳ năm 2009, số trường hợp mới xét nghiệm phát hiện nhiễm HIV giảm 27,08%, số bệnh nhân AIDS giảm 17,8% và số tử vong giảm 29,3</a:t>
            </a:r>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5943600" y="1592263"/>
            <a:ext cx="2590800" cy="5265737"/>
            <a:chOff x="3744" y="1003"/>
            <a:chExt cx="1632" cy="3317"/>
          </a:xfrm>
        </p:grpSpPr>
        <p:sp>
          <p:nvSpPr>
            <p:cNvPr id="27662" name="Oval 2">
              <a:hlinkClick r:id="rId3" action="ppaction://hlinksldjump"/>
            </p:cNvPr>
            <p:cNvSpPr>
              <a:spLocks noChangeArrowheads="1"/>
            </p:cNvSpPr>
            <p:nvPr/>
          </p:nvSpPr>
          <p:spPr bwMode="auto">
            <a:xfrm rot="1638673">
              <a:off x="4416" y="1003"/>
              <a:ext cx="960" cy="1296"/>
            </a:xfrm>
            <a:prstGeom prst="ellipse">
              <a:avLst/>
            </a:prstGeom>
            <a:solidFill>
              <a:srgbClr val="FFFF00"/>
            </a:solidFill>
            <a:ln w="9525">
              <a:solidFill>
                <a:srgbClr val="FF3300"/>
              </a:solidFill>
              <a:round/>
              <a:headEnd/>
              <a:tailEnd/>
            </a:ln>
          </p:spPr>
          <p:txBody>
            <a:bodyPr wrap="none" anchor="ctr"/>
            <a:lstStyle/>
            <a:p>
              <a:pPr algn="ctr" eaLnBrk="1" hangingPunct="1"/>
              <a:endParaRPr lang="en-US" sz="3600" b="1">
                <a:solidFill>
                  <a:schemeClr val="bg1"/>
                </a:solidFill>
              </a:endParaRPr>
            </a:p>
          </p:txBody>
        </p:sp>
        <p:sp>
          <p:nvSpPr>
            <p:cNvPr id="27663" name="Freeform 5">
              <a:hlinkClick r:id="rId3" action="ppaction://hlinksldjump"/>
            </p:cNvPr>
            <p:cNvSpPr>
              <a:spLocks/>
            </p:cNvSpPr>
            <p:nvPr/>
          </p:nvSpPr>
          <p:spPr bwMode="auto">
            <a:xfrm rot="877440">
              <a:off x="3744" y="2110"/>
              <a:ext cx="624" cy="2210"/>
            </a:xfrm>
            <a:custGeom>
              <a:avLst/>
              <a:gdLst>
                <a:gd name="T0" fmla="*/ 777 w 501"/>
                <a:gd name="T1" fmla="*/ 0 h 1902"/>
                <a:gd name="T2" fmla="*/ 683 w 501"/>
                <a:gd name="T3" fmla="*/ 491 h 1902"/>
                <a:gd name="T4" fmla="*/ 542 w 501"/>
                <a:gd name="T5" fmla="*/ 920 h 1902"/>
                <a:gd name="T6" fmla="*/ 447 w 501"/>
                <a:gd name="T7" fmla="*/ 1106 h 1902"/>
                <a:gd name="T8" fmla="*/ 213 w 501"/>
                <a:gd name="T9" fmla="*/ 1556 h 1902"/>
                <a:gd name="T10" fmla="*/ 189 w 501"/>
                <a:gd name="T11" fmla="*/ 1637 h 1902"/>
                <a:gd name="T12" fmla="*/ 141 w 501"/>
                <a:gd name="T13" fmla="*/ 1719 h 1902"/>
                <a:gd name="T14" fmla="*/ 118 w 501"/>
                <a:gd name="T15" fmla="*/ 2517 h 1902"/>
                <a:gd name="T16" fmla="*/ 189 w 501"/>
                <a:gd name="T17" fmla="*/ 2538 h 1902"/>
                <a:gd name="T18" fmla="*/ 95 w 501"/>
                <a:gd name="T19" fmla="*/ 2559 h 1902"/>
                <a:gd name="T20" fmla="*/ 49 w 501"/>
                <a:gd name="T21" fmla="*/ 2496 h 1902"/>
                <a:gd name="T22" fmla="*/ 0 w 501"/>
                <a:gd name="T23" fmla="*/ 2496 h 19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1902"/>
                <a:gd name="T38" fmla="*/ 501 w 501"/>
                <a:gd name="T39" fmla="*/ 1902 h 19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1902">
                  <a:moveTo>
                    <a:pt x="501" y="0"/>
                  </a:moveTo>
                  <a:cubicBezTo>
                    <a:pt x="487" y="123"/>
                    <a:pt x="469" y="244"/>
                    <a:pt x="440" y="364"/>
                  </a:cubicBezTo>
                  <a:cubicBezTo>
                    <a:pt x="427" y="507"/>
                    <a:pt x="424" y="569"/>
                    <a:pt x="349" y="682"/>
                  </a:cubicBezTo>
                  <a:cubicBezTo>
                    <a:pt x="335" y="740"/>
                    <a:pt x="330" y="777"/>
                    <a:pt x="288" y="819"/>
                  </a:cubicBezTo>
                  <a:cubicBezTo>
                    <a:pt x="249" y="936"/>
                    <a:pt x="191" y="1041"/>
                    <a:pt x="137" y="1152"/>
                  </a:cubicBezTo>
                  <a:cubicBezTo>
                    <a:pt x="128" y="1171"/>
                    <a:pt x="129" y="1193"/>
                    <a:pt x="122" y="1213"/>
                  </a:cubicBezTo>
                  <a:cubicBezTo>
                    <a:pt x="114" y="1234"/>
                    <a:pt x="101" y="1253"/>
                    <a:pt x="91" y="1273"/>
                  </a:cubicBezTo>
                  <a:cubicBezTo>
                    <a:pt x="48" y="1449"/>
                    <a:pt x="44" y="1691"/>
                    <a:pt x="76" y="1864"/>
                  </a:cubicBezTo>
                  <a:cubicBezTo>
                    <a:pt x="79" y="1880"/>
                    <a:pt x="107" y="1875"/>
                    <a:pt x="122" y="1880"/>
                  </a:cubicBezTo>
                  <a:cubicBezTo>
                    <a:pt x="102" y="1885"/>
                    <a:pt x="81" y="1902"/>
                    <a:pt x="61" y="1895"/>
                  </a:cubicBezTo>
                  <a:cubicBezTo>
                    <a:pt x="44" y="1889"/>
                    <a:pt x="46" y="1860"/>
                    <a:pt x="31" y="1849"/>
                  </a:cubicBezTo>
                  <a:cubicBezTo>
                    <a:pt x="23" y="1843"/>
                    <a:pt x="10" y="1849"/>
                    <a:pt x="0" y="1849"/>
                  </a:cubicBezTo>
                </a:path>
              </a:pathLst>
            </a:custGeom>
            <a:noFill/>
            <a:ln w="57150">
              <a:solidFill>
                <a:srgbClr val="66FFFF"/>
              </a:solidFill>
              <a:round/>
              <a:headEnd/>
              <a:tailEnd/>
            </a:ln>
          </p:spPr>
          <p:txBody>
            <a:bodyPr/>
            <a:lstStyle/>
            <a:p>
              <a:endParaRPr lang="en-US"/>
            </a:p>
          </p:txBody>
        </p:sp>
      </p:grpSp>
      <p:grpSp>
        <p:nvGrpSpPr>
          <p:cNvPr id="3" name="Group 17"/>
          <p:cNvGrpSpPr>
            <a:grpSpLocks/>
          </p:cNvGrpSpPr>
          <p:nvPr/>
        </p:nvGrpSpPr>
        <p:grpSpPr bwMode="auto">
          <a:xfrm>
            <a:off x="5334000" y="1371600"/>
            <a:ext cx="1524000" cy="5486400"/>
            <a:chOff x="2832" y="1008"/>
            <a:chExt cx="960" cy="3456"/>
          </a:xfrm>
        </p:grpSpPr>
        <p:sp>
          <p:nvSpPr>
            <p:cNvPr id="27660" name="Oval 4">
              <a:hlinkClick r:id="rId4" action="ppaction://hlinksldjump"/>
            </p:cNvPr>
            <p:cNvSpPr>
              <a:spLocks noChangeArrowheads="1"/>
            </p:cNvSpPr>
            <p:nvPr/>
          </p:nvSpPr>
          <p:spPr bwMode="auto">
            <a:xfrm rot="1315248">
              <a:off x="2832" y="1008"/>
              <a:ext cx="960" cy="1248"/>
            </a:xfrm>
            <a:prstGeom prst="ellipse">
              <a:avLst/>
            </a:prstGeom>
            <a:solidFill>
              <a:srgbClr val="3333FF"/>
            </a:solidFill>
            <a:ln w="9525">
              <a:solidFill>
                <a:srgbClr val="F91BBF"/>
              </a:solidFill>
              <a:round/>
              <a:headEnd/>
              <a:tailEnd/>
            </a:ln>
          </p:spPr>
          <p:txBody>
            <a:bodyPr wrap="none" anchor="ctr"/>
            <a:lstStyle/>
            <a:p>
              <a:pPr algn="ctr" eaLnBrk="1" hangingPunct="1"/>
              <a:endParaRPr lang="en-US" sz="3600" b="1">
                <a:solidFill>
                  <a:schemeClr val="bg1"/>
                </a:solidFill>
              </a:endParaRPr>
            </a:p>
          </p:txBody>
        </p:sp>
        <p:sp>
          <p:nvSpPr>
            <p:cNvPr id="27661" name="Freeform 12">
              <a:hlinkClick r:id="rId4" action="ppaction://hlinksldjump"/>
            </p:cNvPr>
            <p:cNvSpPr>
              <a:spLocks/>
            </p:cNvSpPr>
            <p:nvPr/>
          </p:nvSpPr>
          <p:spPr bwMode="auto">
            <a:xfrm flipH="1">
              <a:off x="2928" y="2256"/>
              <a:ext cx="192" cy="2208"/>
            </a:xfrm>
            <a:custGeom>
              <a:avLst/>
              <a:gdLst>
                <a:gd name="T0" fmla="*/ 1 w 257"/>
                <a:gd name="T1" fmla="*/ 0 h 2359"/>
                <a:gd name="T2" fmla="*/ 26 w 257"/>
                <a:gd name="T3" fmla="*/ 7 h 2359"/>
                <a:gd name="T4" fmla="*/ 31 w 257"/>
                <a:gd name="T5" fmla="*/ 33 h 2359"/>
                <a:gd name="T6" fmla="*/ 47 w 257"/>
                <a:gd name="T7" fmla="*/ 56 h 2359"/>
                <a:gd name="T8" fmla="*/ 57 w 257"/>
                <a:gd name="T9" fmla="*/ 80 h 2359"/>
                <a:gd name="T10" fmla="*/ 78 w 257"/>
                <a:gd name="T11" fmla="*/ 168 h 2359"/>
                <a:gd name="T12" fmla="*/ 108 w 257"/>
                <a:gd name="T13" fmla="*/ 288 h 2359"/>
                <a:gd name="T14" fmla="*/ 114 w 257"/>
                <a:gd name="T15" fmla="*/ 321 h 2359"/>
                <a:gd name="T16" fmla="*/ 123 w 257"/>
                <a:gd name="T17" fmla="*/ 369 h 2359"/>
                <a:gd name="T18" fmla="*/ 143 w 257"/>
                <a:gd name="T19" fmla="*/ 689 h 2359"/>
                <a:gd name="T20" fmla="*/ 138 w 257"/>
                <a:gd name="T21" fmla="*/ 1210 h 2359"/>
                <a:gd name="T22" fmla="*/ 108 w 257"/>
                <a:gd name="T23" fmla="*/ 1281 h 2359"/>
                <a:gd name="T24" fmla="*/ 87 w 257"/>
                <a:gd name="T25" fmla="*/ 1338 h 2359"/>
                <a:gd name="T26" fmla="*/ 72 w 257"/>
                <a:gd name="T27" fmla="*/ 1473 h 2359"/>
                <a:gd name="T28" fmla="*/ 47 w 257"/>
                <a:gd name="T29" fmla="*/ 1666 h 2359"/>
                <a:gd name="T30" fmla="*/ 31 w 257"/>
                <a:gd name="T31" fmla="*/ 1786 h 2359"/>
                <a:gd name="T32" fmla="*/ 47 w 257"/>
                <a:gd name="T33" fmla="*/ 2026 h 2359"/>
                <a:gd name="T34" fmla="*/ 57 w 257"/>
                <a:gd name="T35" fmla="*/ 2067 h 23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7"/>
                <a:gd name="T55" fmla="*/ 0 h 2359"/>
                <a:gd name="T56" fmla="*/ 257 w 257"/>
                <a:gd name="T57" fmla="*/ 2359 h 23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7" h="2359">
                  <a:moveTo>
                    <a:pt x="1" y="0"/>
                  </a:moveTo>
                  <a:cubicBezTo>
                    <a:pt x="16" y="3"/>
                    <a:pt x="34" y="0"/>
                    <a:pt x="47" y="9"/>
                  </a:cubicBezTo>
                  <a:cubicBezTo>
                    <a:pt x="55" y="14"/>
                    <a:pt x="51" y="29"/>
                    <a:pt x="56" y="37"/>
                  </a:cubicBezTo>
                  <a:cubicBezTo>
                    <a:pt x="63" y="48"/>
                    <a:pt x="76" y="54"/>
                    <a:pt x="84" y="64"/>
                  </a:cubicBezTo>
                  <a:cubicBezTo>
                    <a:pt x="91" y="72"/>
                    <a:pt x="96" y="82"/>
                    <a:pt x="102" y="91"/>
                  </a:cubicBezTo>
                  <a:cubicBezTo>
                    <a:pt x="123" y="176"/>
                    <a:pt x="105" y="144"/>
                    <a:pt x="139" y="192"/>
                  </a:cubicBezTo>
                  <a:cubicBezTo>
                    <a:pt x="149" y="245"/>
                    <a:pt x="178" y="279"/>
                    <a:pt x="193" y="329"/>
                  </a:cubicBezTo>
                  <a:cubicBezTo>
                    <a:pt x="197" y="341"/>
                    <a:pt x="199" y="354"/>
                    <a:pt x="203" y="366"/>
                  </a:cubicBezTo>
                  <a:cubicBezTo>
                    <a:pt x="209" y="384"/>
                    <a:pt x="221" y="421"/>
                    <a:pt x="221" y="421"/>
                  </a:cubicBezTo>
                  <a:cubicBezTo>
                    <a:pt x="229" y="544"/>
                    <a:pt x="248" y="663"/>
                    <a:pt x="257" y="786"/>
                  </a:cubicBezTo>
                  <a:cubicBezTo>
                    <a:pt x="254" y="984"/>
                    <a:pt x="254" y="1183"/>
                    <a:pt x="248" y="1381"/>
                  </a:cubicBezTo>
                  <a:cubicBezTo>
                    <a:pt x="247" y="1424"/>
                    <a:pt x="230" y="1445"/>
                    <a:pt x="193" y="1463"/>
                  </a:cubicBezTo>
                  <a:cubicBezTo>
                    <a:pt x="182" y="1485"/>
                    <a:pt x="167" y="1504"/>
                    <a:pt x="157" y="1527"/>
                  </a:cubicBezTo>
                  <a:cubicBezTo>
                    <a:pt x="138" y="1573"/>
                    <a:pt x="137" y="1634"/>
                    <a:pt x="129" y="1682"/>
                  </a:cubicBezTo>
                  <a:cubicBezTo>
                    <a:pt x="117" y="1756"/>
                    <a:pt x="102" y="1829"/>
                    <a:pt x="84" y="1902"/>
                  </a:cubicBezTo>
                  <a:cubicBezTo>
                    <a:pt x="73" y="1948"/>
                    <a:pt x="70" y="1994"/>
                    <a:pt x="56" y="2039"/>
                  </a:cubicBezTo>
                  <a:cubicBezTo>
                    <a:pt x="45" y="2126"/>
                    <a:pt x="0" y="2259"/>
                    <a:pt x="84" y="2313"/>
                  </a:cubicBezTo>
                  <a:cubicBezTo>
                    <a:pt x="94" y="2354"/>
                    <a:pt x="84" y="2341"/>
                    <a:pt x="102" y="2359"/>
                  </a:cubicBezTo>
                </a:path>
              </a:pathLst>
            </a:custGeom>
            <a:noFill/>
            <a:ln w="57150">
              <a:solidFill>
                <a:srgbClr val="00FFFF"/>
              </a:solidFill>
              <a:round/>
              <a:headEnd/>
              <a:tailEnd/>
            </a:ln>
          </p:spPr>
          <p:txBody>
            <a:bodyPr/>
            <a:lstStyle/>
            <a:p>
              <a:endParaRPr lang="en-US"/>
            </a:p>
          </p:txBody>
        </p:sp>
      </p:grpSp>
      <p:grpSp>
        <p:nvGrpSpPr>
          <p:cNvPr id="4" name="Group 16"/>
          <p:cNvGrpSpPr>
            <a:grpSpLocks/>
          </p:cNvGrpSpPr>
          <p:nvPr/>
        </p:nvGrpSpPr>
        <p:grpSpPr bwMode="auto">
          <a:xfrm>
            <a:off x="3124200" y="2867025"/>
            <a:ext cx="2286000" cy="3990975"/>
            <a:chOff x="1584" y="1961"/>
            <a:chExt cx="1440" cy="2514"/>
          </a:xfrm>
        </p:grpSpPr>
        <p:sp>
          <p:nvSpPr>
            <p:cNvPr id="27658" name="Oval 3">
              <a:hlinkClick r:id="rId5" action="ppaction://hlinksldjump"/>
            </p:cNvPr>
            <p:cNvSpPr>
              <a:spLocks noChangeArrowheads="1"/>
            </p:cNvSpPr>
            <p:nvPr/>
          </p:nvSpPr>
          <p:spPr bwMode="auto">
            <a:xfrm rot="-1678664">
              <a:off x="1584" y="1961"/>
              <a:ext cx="960" cy="1200"/>
            </a:xfrm>
            <a:prstGeom prst="ellipse">
              <a:avLst/>
            </a:prstGeom>
            <a:solidFill>
              <a:srgbClr val="FF3300"/>
            </a:solidFill>
            <a:ln w="9525">
              <a:solidFill>
                <a:srgbClr val="FFFF00"/>
              </a:solidFill>
              <a:round/>
              <a:headEnd/>
              <a:tailEnd/>
            </a:ln>
          </p:spPr>
          <p:txBody>
            <a:bodyPr wrap="none" anchor="ctr"/>
            <a:lstStyle/>
            <a:p>
              <a:pPr algn="ctr" eaLnBrk="1" hangingPunct="1"/>
              <a:endParaRPr lang="en-US" sz="3600" b="1">
                <a:solidFill>
                  <a:schemeClr val="bg1"/>
                </a:solidFill>
              </a:endParaRPr>
            </a:p>
          </p:txBody>
        </p:sp>
        <p:sp>
          <p:nvSpPr>
            <p:cNvPr id="27659" name="Freeform 13">
              <a:hlinkClick r:id="rId5" action="ppaction://hlinksldjump"/>
            </p:cNvPr>
            <p:cNvSpPr>
              <a:spLocks/>
            </p:cNvSpPr>
            <p:nvPr/>
          </p:nvSpPr>
          <p:spPr bwMode="auto">
            <a:xfrm rot="-683421">
              <a:off x="2512" y="3021"/>
              <a:ext cx="512" cy="1454"/>
            </a:xfrm>
            <a:custGeom>
              <a:avLst/>
              <a:gdLst>
                <a:gd name="T0" fmla="*/ 0 w 512"/>
                <a:gd name="T1" fmla="*/ 0 h 1454"/>
                <a:gd name="T2" fmla="*/ 83 w 512"/>
                <a:gd name="T3" fmla="*/ 91 h 1454"/>
                <a:gd name="T4" fmla="*/ 119 w 512"/>
                <a:gd name="T5" fmla="*/ 146 h 1454"/>
                <a:gd name="T6" fmla="*/ 192 w 512"/>
                <a:gd name="T7" fmla="*/ 247 h 1454"/>
                <a:gd name="T8" fmla="*/ 211 w 512"/>
                <a:gd name="T9" fmla="*/ 320 h 1454"/>
                <a:gd name="T10" fmla="*/ 311 w 512"/>
                <a:gd name="T11" fmla="*/ 466 h 1454"/>
                <a:gd name="T12" fmla="*/ 348 w 512"/>
                <a:gd name="T13" fmla="*/ 603 h 1454"/>
                <a:gd name="T14" fmla="*/ 448 w 512"/>
                <a:gd name="T15" fmla="*/ 1170 h 1454"/>
                <a:gd name="T16" fmla="*/ 494 w 512"/>
                <a:gd name="T17" fmla="*/ 1253 h 1454"/>
                <a:gd name="T18" fmla="*/ 512 w 512"/>
                <a:gd name="T19" fmla="*/ 1307 h 1454"/>
                <a:gd name="T20" fmla="*/ 503 w 512"/>
                <a:gd name="T21" fmla="*/ 1454 h 1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2"/>
                <a:gd name="T34" fmla="*/ 0 h 1454"/>
                <a:gd name="T35" fmla="*/ 512 w 512"/>
                <a:gd name="T36" fmla="*/ 1454 h 14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2" h="1454">
                  <a:moveTo>
                    <a:pt x="0" y="0"/>
                  </a:moveTo>
                  <a:cubicBezTo>
                    <a:pt x="29" y="29"/>
                    <a:pt x="58" y="58"/>
                    <a:pt x="83" y="91"/>
                  </a:cubicBezTo>
                  <a:cubicBezTo>
                    <a:pt x="96" y="109"/>
                    <a:pt x="119" y="146"/>
                    <a:pt x="119" y="146"/>
                  </a:cubicBezTo>
                  <a:cubicBezTo>
                    <a:pt x="133" y="191"/>
                    <a:pt x="154" y="222"/>
                    <a:pt x="192" y="247"/>
                  </a:cubicBezTo>
                  <a:cubicBezTo>
                    <a:pt x="200" y="271"/>
                    <a:pt x="201" y="297"/>
                    <a:pt x="211" y="320"/>
                  </a:cubicBezTo>
                  <a:cubicBezTo>
                    <a:pt x="237" y="377"/>
                    <a:pt x="287" y="408"/>
                    <a:pt x="311" y="466"/>
                  </a:cubicBezTo>
                  <a:cubicBezTo>
                    <a:pt x="329" y="510"/>
                    <a:pt x="348" y="603"/>
                    <a:pt x="348" y="603"/>
                  </a:cubicBezTo>
                  <a:cubicBezTo>
                    <a:pt x="366" y="803"/>
                    <a:pt x="359" y="988"/>
                    <a:pt x="448" y="1170"/>
                  </a:cubicBezTo>
                  <a:cubicBezTo>
                    <a:pt x="462" y="1227"/>
                    <a:pt x="474" y="1207"/>
                    <a:pt x="494" y="1253"/>
                  </a:cubicBezTo>
                  <a:cubicBezTo>
                    <a:pt x="502" y="1270"/>
                    <a:pt x="512" y="1307"/>
                    <a:pt x="512" y="1307"/>
                  </a:cubicBezTo>
                  <a:cubicBezTo>
                    <a:pt x="509" y="1356"/>
                    <a:pt x="503" y="1454"/>
                    <a:pt x="503" y="1454"/>
                  </a:cubicBezTo>
                </a:path>
              </a:pathLst>
            </a:custGeom>
            <a:noFill/>
            <a:ln w="57150">
              <a:solidFill>
                <a:srgbClr val="00FFFF"/>
              </a:solidFill>
              <a:round/>
              <a:headEnd/>
              <a:tailEnd/>
            </a:ln>
          </p:spPr>
          <p:txBody>
            <a:bodyPr/>
            <a:lstStyle/>
            <a:p>
              <a:endParaRPr lang="en-US"/>
            </a:p>
          </p:txBody>
        </p:sp>
      </p:grpSp>
      <p:sp>
        <p:nvSpPr>
          <p:cNvPr id="27653" name="Rectangle 22">
            <a:hlinkClick r:id="rId5" action="ppaction://hlinksldjump"/>
          </p:cNvPr>
          <p:cNvSpPr>
            <a:spLocks noChangeArrowheads="1"/>
          </p:cNvSpPr>
          <p:nvPr/>
        </p:nvSpPr>
        <p:spPr bwMode="auto">
          <a:xfrm>
            <a:off x="3124200" y="3886200"/>
            <a:ext cx="1600200" cy="838200"/>
          </a:xfrm>
          <a:prstGeom prst="rect">
            <a:avLst/>
          </a:prstGeom>
          <a:noFill/>
          <a:ln w="9525">
            <a:noFill/>
            <a:miter lim="800000"/>
            <a:headEnd/>
            <a:tailEnd/>
          </a:ln>
        </p:spPr>
        <p:txBody>
          <a:bodyPr wrap="none" anchor="ctr"/>
          <a:lstStyle/>
          <a:p>
            <a:endParaRPr lang="en-US"/>
          </a:p>
        </p:txBody>
      </p:sp>
      <p:sp>
        <p:nvSpPr>
          <p:cNvPr id="27654" name="Rectangle 23">
            <a:hlinkClick r:id="rId4" action="ppaction://hlinksldjump"/>
          </p:cNvPr>
          <p:cNvSpPr>
            <a:spLocks noChangeArrowheads="1"/>
          </p:cNvSpPr>
          <p:nvPr/>
        </p:nvSpPr>
        <p:spPr bwMode="auto">
          <a:xfrm>
            <a:off x="5105400" y="2514600"/>
            <a:ext cx="1524000" cy="914400"/>
          </a:xfrm>
          <a:prstGeom prst="rect">
            <a:avLst/>
          </a:prstGeom>
          <a:noFill/>
          <a:ln w="9525">
            <a:noFill/>
            <a:miter lim="800000"/>
            <a:headEnd/>
            <a:tailEnd/>
          </a:ln>
        </p:spPr>
        <p:txBody>
          <a:bodyPr wrap="none" anchor="ctr"/>
          <a:lstStyle/>
          <a:p>
            <a:endParaRPr lang="en-US"/>
          </a:p>
        </p:txBody>
      </p:sp>
      <p:sp>
        <p:nvSpPr>
          <p:cNvPr id="27655" name="Rectangle 24">
            <a:hlinkClick r:id="rId3" action="ppaction://hlinksldjump"/>
          </p:cNvPr>
          <p:cNvSpPr>
            <a:spLocks noChangeArrowheads="1"/>
          </p:cNvSpPr>
          <p:nvPr/>
        </p:nvSpPr>
        <p:spPr bwMode="auto">
          <a:xfrm>
            <a:off x="6934200" y="2667000"/>
            <a:ext cx="1676400" cy="914400"/>
          </a:xfrm>
          <a:prstGeom prst="rect">
            <a:avLst/>
          </a:prstGeom>
          <a:noFill/>
          <a:ln w="9525">
            <a:noFill/>
            <a:miter lim="800000"/>
            <a:headEnd/>
            <a:tailEnd/>
          </a:ln>
        </p:spPr>
        <p:txBody>
          <a:bodyPr wrap="none" anchor="ctr"/>
          <a:lstStyle/>
          <a:p>
            <a:endParaRPr lang="en-US"/>
          </a:p>
        </p:txBody>
      </p:sp>
      <p:pic>
        <p:nvPicPr>
          <p:cNvPr id="225305" name="09 Track 9 Chú voi con ở Bản Đôn.wma">
            <a:hlinkClick r:id="" action="ppaction://media"/>
          </p:cNvPr>
          <p:cNvPicPr>
            <a:picLocks noRot="1" noChangeAspect="1" noChangeArrowheads="1"/>
          </p:cNvPicPr>
          <p:nvPr>
            <a:audioFile r:link="rId1"/>
          </p:nvPr>
        </p:nvPicPr>
        <p:blipFill>
          <a:blip r:embed="rId6"/>
          <a:srcRect/>
          <a:stretch>
            <a:fillRect/>
          </a:stretch>
        </p:blipFill>
        <p:spPr bwMode="auto">
          <a:xfrm>
            <a:off x="8382000" y="685800"/>
            <a:ext cx="304800" cy="304800"/>
          </a:xfrm>
          <a:prstGeom prst="rect">
            <a:avLst/>
          </a:prstGeom>
          <a:noFill/>
          <a:ln w="9525">
            <a:noFill/>
            <a:miter lim="800000"/>
            <a:headEnd/>
            <a:tailEnd/>
          </a:ln>
        </p:spPr>
      </p:pic>
      <p:sp>
        <p:nvSpPr>
          <p:cNvPr id="225306" name="WordArt 26"/>
          <p:cNvSpPr>
            <a:spLocks noChangeArrowheads="1" noChangeShapeType="1" noTextEdit="1"/>
          </p:cNvSpPr>
          <p:nvPr/>
        </p:nvSpPr>
        <p:spPr bwMode="auto">
          <a:xfrm>
            <a:off x="762000" y="381000"/>
            <a:ext cx="5181600" cy="1973263"/>
          </a:xfrm>
          <a:prstGeom prst="rect">
            <a:avLst/>
          </a:prstGeom>
        </p:spPr>
        <p:txBody>
          <a:bodyPr wrap="none" fromWordArt="1">
            <a:prstTxWarp prst="textWave2">
              <a:avLst>
                <a:gd name="adj1" fmla="val 13005"/>
                <a:gd name="adj2" fmla="val 0"/>
              </a:avLst>
            </a:prstTxWarp>
          </a:bodyPr>
          <a:lstStyle/>
          <a:p>
            <a:pPr algn="ctr"/>
            <a:r>
              <a:rPr lang="vi-VN"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TRÒ CHƠI</a:t>
            </a:r>
            <a:endPar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2530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3.33333E-6 4.44444E-6 C 0.00104 -0.00556 0.00104 -0.01181 0.00312 -0.01644 C 0.00868 -0.02871 0.01718 -0.02871 0.025 -0.03264 C 0.0375 -0.03912 0.04965 -0.04445 0.0625 -0.04908 C 0.07222 -0.05741 0.07812 -0.0595 0.08437 -0.07616 C 0.08628 -0.08102 0.08611 -0.08727 0.0875 -0.09237 C 0.08975 -0.10024 0.10104 -0.1257 0.10312 -0.13056 C 0.10625 -0.15278 0.1125 -0.16783 0.11562 -0.19028 C 0.11215 -0.20533 0.10833 -0.22848 0.1 -0.23912 C 0.08489 -0.25811 0.07777 -0.25973 0.0625 -0.26621 C 0.04114 -0.29399 0.01944 -0.29792 -0.00625 -0.3044 C -0.01875 -0.31297 -0.03108 -0.31875 -0.04375 -0.32593 C -0.0566 -0.34838 -0.05886 -0.34375 -0.075 -0.35325 C -0.07917 -0.36412 -0.08334 -0.375 -0.0875 -0.38612 C -0.09167 -0.3963 -0.08577 -0.41112 -0.08438 -0.42385 C -0.08177 -0.44653 -0.07084 -0.45348 -0.05938 -0.46181 C -0.03941 -0.47662 -0.01806 -0.4794 0.00312 -0.48357 C 0.01771 -0.49213 0.0309 -0.49584 0.04375 -0.51065 C 0.04479 -0.51621 0.04461 -0.52315 0.04687 -0.52709 C 0.04913 -0.53102 0.05347 -0.52917 0.05625 -0.53241 C 0.05989 -0.53658 0.0625 -0.54329 0.06562 -0.54885 C 0.06684 -0.55695 0.07187 -0.59051 0.07187 -0.59746 C 0.07187 -0.6375 0.06718 -0.67709 0.06562 -0.7169 C 0.06944 -0.74977 0.07239 -0.75255 0.05625 -0.7713 C 0.05312 -0.78033 0.05086 -0.79028 0.04687 -0.79838 C 0.04444 -0.80325 0.03993 -0.80417 0.0375 -0.80926 C 0.03541 -0.81389 0.03698 -0.82223 0.03437 -0.82547 C 0.02899 -0.83218 0.02187 -0.83287 0.01562 -0.83635 C 0.0125 -0.8382 0.00625 -0.8419 0.00625 -0.84167 C -0.00521 -0.87176 -0.0092 -0.90487 -0.0125 -0.93959 C -0.01146 -0.95232 -0.00938 -0.97778 -0.00938 -0.97732 " pathEditMode="relative" rAng="0" ptsTypes="ffffffffffffffffffffffffffffffA">
                                      <p:cBhvr>
                                        <p:cTn id="11" dur="2000" fill="hold"/>
                                        <p:tgtEl>
                                          <p:spTgt spid="3"/>
                                        </p:tgtEl>
                                        <p:attrNameLst>
                                          <p:attrName>ppt_x</p:attrName>
                                          <p:attrName>ppt_y</p:attrName>
                                        </p:attrNameLst>
                                      </p:cBhvr>
                                      <p:rCtr x="12" y="-489"/>
                                    </p:animMotion>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0" presetClass="path" presetSubtype="0" accel="50000" decel="50000" fill="hold" nodeType="clickEffect">
                                  <p:stCondLst>
                                    <p:cond delay="0"/>
                                  </p:stCondLst>
                                  <p:childTnLst>
                                    <p:animMotion origin="layout" path="M -0.0033 -0.00023 C -0.02101 -0.00208 -0.03907 0.0007 -0.05643 -0.00555 C -0.06007 -0.00671 -0.05973 -0.01736 -0.06268 -0.02153 C -0.06528 -0.025 -0.06893 -0.025 -0.07205 -0.02685 C -0.08125 -0.05833 -0.09393 -0.08541 -0.1033 -0.1169 C -0.11129 -0.14375 -0.10573 -0.13379 -0.11893 -0.14884 C -0.11997 -0.15393 -0.11997 -0.16018 -0.12205 -0.16458 C -0.12448 -0.16967 -0.13108 -0.16875 -0.13143 -0.17523 C -0.13334 -0.20347 -0.13004 -0.23171 -0.1283 -0.25995 C -0.12795 -0.26574 -0.12778 -0.27245 -0.12518 -0.27592 C -0.12188 -0.28032 -0.11684 -0.2794 -0.11268 -0.28125 C -0.08039 -0.31782 -0.03629 -0.30856 -0.00018 -0.32893 C 0.00399 -0.33426 0.00781 -0.34051 0.01232 -0.34491 C 0.0151 -0.34745 0.01944 -0.34629 0.0217 -0.35023 C 0.03836 -0.37847 0.0092 -0.35717 0.0342 -0.37129 C 0.04097 -0.38866 0.04027 -0.38403 0.04357 -0.40324 C 0.04479 -0.41018 0.04461 -0.41828 0.0467 -0.4243 C 0.04896 -0.43078 0.05295 -0.43495 0.05607 -0.44028 C 0.05955 -0.45764 0.0651 -0.4706 0.06857 -0.48796 C 0.06475 -0.50416 0.06111 -0.5375 0.04982 -0.54606 C 0.04201 -0.55231 0.03281 -0.55162 0.02482 -0.55671 C 0.01059 -0.56643 -0.0007 -0.57315 -0.0158 -0.57778 C -0.01997 -0.58148 -0.02379 -0.58634 -0.0283 -0.58842 C -0.03646 -0.59236 -0.04566 -0.58796 -0.0533 -0.59398 C -0.05625 -0.59606 -0.05504 -0.60486 -0.05643 -0.60995 C -0.06077 -0.62453 -0.06511 -0.6294 -0.07205 -0.64143 C -0.07448 -0.65416 -0.08091 -0.66504 -0.08143 -0.67801 C -0.08229 -0.69953 -0.07969 -0.7206 -0.0783 -0.74213 C -0.07761 -0.7544 -0.07882 -0.76852 -0.07518 -0.77916 C -0.07292 -0.78565 -0.06684 -0.78611 -0.06268 -0.79004 C -0.02952 -0.85995 -0.06719 -0.77176 -0.04705 -0.84815 C -0.04514 -0.85532 -0.02275 -0.88472 -0.02205 -0.88541 C -0.01823 -0.88889 -0.01372 -0.88866 -0.00955 -0.89074 C -0.0033 -0.89398 0.0092 -0.90116 0.0092 -0.90092 C 0.01232 -0.90648 0.01614 -0.91088 0.01857 -0.91713 C 0.02048 -0.92199 0.02031 -0.92801 0.0217 -0.9331 C 0.02343 -0.93866 0.02586 -0.94375 0.02795 -0.94907 C 0.02691 -0.96852 0.02639 -0.98796 0.02482 -1.00717 C 0.0243 -1.01296 0.02396 -1.01944 0.0217 -1.02315 C 0.01944 -1.02708 0.01545 -1.02708 0.01232 -1.02847 C -0.00139 -1.03518 -0.01424 -1.03958 -0.0283 -1.04444 C -0.04289 -1.0493 -0.0408 -1.04282 -0.0408 -1.06041 " pathEditMode="relative" rAng="0" ptsTypes="fffffffffffffffffffffffffffffffffffffffffA">
                                      <p:cBhvr>
                                        <p:cTn id="16" dur="2000" fill="hold"/>
                                        <p:tgtEl>
                                          <p:spTgt spid="2"/>
                                        </p:tgtEl>
                                        <p:attrNameLst>
                                          <p:attrName>ppt_x</p:attrName>
                                          <p:attrName>ppt_y</p:attrName>
                                        </p:attrNameLst>
                                      </p:cBhvr>
                                      <p:rCtr x="-29" y="-530"/>
                                    </p:animMotion>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0" presetClass="path" presetSubtype="0" accel="50000" decel="50000" fill="hold" nodeType="clickEffect">
                                  <p:stCondLst>
                                    <p:cond delay="0"/>
                                  </p:stCondLst>
                                  <p:childTnLst>
                                    <p:animMotion origin="layout" path="M 3.33333E-6 2.22222E-6 C -0.00764 -0.00486 -0.03976 -0.01968 -0.04688 -0.02732 C -0.05 -0.03125 -0.05261 -0.03658 -0.05625 -0.03843 C -0.06441 -0.0419 -0.07292 -0.04167 -0.08125 -0.04352 C -0.08542 -0.04699 -0.08941 -0.05209 -0.09375 -0.05417 C -0.10191 -0.05949 -0.11875 -0.06528 -0.11875 -0.06505 C -0.12934 -0.07755 -0.13768 -0.08148 -0.15 -0.08704 C -0.16233 -0.10301 -0.16719 -0.11111 -0.17188 -0.13542 C -0.16997 -0.15926 -0.17205 -0.17292 -0.1625 -0.18959 C -0.15139 -0.2088 -0.14132 -0.20672 -0.12813 -0.21644 C -0.1099 -0.23009 -0.09132 -0.24051 -0.07188 -0.24931 C -0.06875 -0.25278 -0.06598 -0.25718 -0.0625 -0.25972 C -0.05643 -0.26435 -0.04375 -0.2706 -0.04375 -0.27037 C -0.04063 -0.27639 -0.03802 -0.28241 -0.03438 -0.28681 C -0.03056 -0.29167 -0.02518 -0.2919 -0.02188 -0.29746 C -0.01962 -0.30162 -0.02032 -0.30903 -0.01875 -0.31366 C -0.01615 -0.32176 -0.0125 -0.32847 -0.00938 -0.33542 C -0.00104 -0.37917 -0.00938 -0.32477 -0.00938 -0.36783 C -0.00938 -0.39121 -0.00729 -0.41482 -0.00625 -0.4382 C -0.04445 -0.48264 -0.08802 -0.50556 -0.13125 -0.53009 C -0.1382 -0.53449 -0.14584 -0.5331 -0.15313 -0.53542 C -0.16181 -0.5382 -0.16702 -0.5419 -0.175 -0.54653 C -0.18351 -0.56829 -0.18698 -0.59144 -0.19063 -0.61667 C -0.18664 -0.66482 -0.18021 -0.71829 -0.14688 -0.72454 C -0.12813 -0.72824 -0.09063 -0.73542 -0.09063 -0.73519 C -0.07969 -0.74468 -0.06945 -0.7507 -0.05938 -0.76227 C -0.05469 -0.78681 -0.03438 -0.82709 -0.03438 -0.82662 C -0.029 -0.85533 -0.02657 -0.88472 -0.02188 -0.91366 C -0.02223 -0.91667 -0.02518 -0.95695 -0.02813 -0.96227 C -0.03039 -0.96597 -0.03455 -0.96528 -0.0375 -0.96759 C -0.06181 -0.98866 -0.03264 -0.97037 -0.05625 -0.9838 C -0.07778 -1.01181 -0.06441 -0.99491 -0.09688 -1.03264 C -0.10348 -1.04005 -0.11164 -1.04283 -0.11875 -1.04884 C -0.12205 -1.05185 -0.12466 -1.05741 -0.12813 -1.05949 C -0.13924 -1.06644 -0.15191 -1.06644 -0.1625 -1.0757 C -0.1658 -1.07871 -0.17188 -1.08681 -0.17188 -1.08611 " pathEditMode="relative" rAng="0" ptsTypes="fffffffffffffffffffffffffffffffffffA">
                                      <p:cBhvr>
                                        <p:cTn id="21" dur="2000" fill="hold"/>
                                        <p:tgtEl>
                                          <p:spTgt spid="4"/>
                                        </p:tgtEl>
                                        <p:attrNameLst>
                                          <p:attrName>ppt_x</p:attrName>
                                          <p:attrName>ppt_y</p:attrName>
                                        </p:attrNameLst>
                                      </p:cBhvr>
                                      <p:rCtr x="-95" y="-544"/>
                                    </p:animMotion>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22530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mediacall" presetSubtype="0" fill="hold" nodeType="clickEffect">
                                  <p:stCondLst>
                                    <p:cond delay="0"/>
                                  </p:stCondLst>
                                  <p:childTnLst>
                                    <p:cmd type="call" cmd="playFrom(0.0)">
                                      <p:cBhvr>
                                        <p:cTn id="26" dur="1" fill="hold"/>
                                        <p:tgtEl>
                                          <p:spTgt spid="225305"/>
                                        </p:tgtEl>
                                      </p:cBhvr>
                                    </p:cmd>
                                  </p:childTnLst>
                                </p:cTn>
                              </p:par>
                            </p:childTnLst>
                          </p:cTn>
                        </p:par>
                      </p:childTnLst>
                    </p:cTn>
                  </p:par>
                </p:childTnLst>
              </p:cTn>
              <p:nextCondLst>
                <p:cond evt="onClick" delay="0">
                  <p:tgtEl>
                    <p:spTgt spid="225305"/>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225305"/>
                </p:tgtEl>
              </p:cMediaNode>
            </p:audio>
          </p:childTnLst>
        </p:cTn>
      </p:par>
    </p:tnLst>
    <p:bldLst>
      <p:bldP spid="2253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AutoShape 2"/>
          <p:cNvSpPr>
            <a:spLocks noChangeArrowheads="1"/>
          </p:cNvSpPr>
          <p:nvPr/>
        </p:nvSpPr>
        <p:spPr bwMode="auto">
          <a:xfrm>
            <a:off x="914400" y="533400"/>
            <a:ext cx="7391400" cy="2667000"/>
          </a:xfrm>
          <a:prstGeom prst="cloudCallout">
            <a:avLst>
              <a:gd name="adj1" fmla="val -49894"/>
              <a:gd name="adj2" fmla="val 11963"/>
            </a:avLst>
          </a:prstGeom>
          <a:solidFill>
            <a:srgbClr val="FFFF66"/>
          </a:solidFill>
          <a:ln w="12700">
            <a:solidFill>
              <a:srgbClr val="0000FF"/>
            </a:solidFill>
            <a:round/>
            <a:headEnd/>
            <a:tailEnd/>
          </a:ln>
        </p:spPr>
        <p:txBody>
          <a:bodyPr/>
          <a:lstStyle/>
          <a:p>
            <a:pPr algn="ctr" eaLnBrk="1" hangingPunct="1"/>
            <a:r>
              <a:rPr lang="en-US" sz="4000" b="1">
                <a:solidFill>
                  <a:srgbClr val="0000FF"/>
                </a:solidFill>
              </a:rPr>
              <a:t>HIV có thể lây truyền qua:</a:t>
            </a:r>
          </a:p>
        </p:txBody>
      </p:sp>
      <p:sp>
        <p:nvSpPr>
          <p:cNvPr id="226307" name="Text Box 3"/>
          <p:cNvSpPr txBox="1">
            <a:spLocks noChangeArrowheads="1"/>
          </p:cNvSpPr>
          <p:nvPr/>
        </p:nvSpPr>
        <p:spPr bwMode="auto">
          <a:xfrm>
            <a:off x="1219200" y="3200400"/>
            <a:ext cx="7239000" cy="1077913"/>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rPr>
              <a:t>a. Đường máu; đường hô hấp;     	đường tình dục.</a:t>
            </a:r>
          </a:p>
        </p:txBody>
      </p:sp>
      <p:sp>
        <p:nvSpPr>
          <p:cNvPr id="226308" name="Text Box 4"/>
          <p:cNvSpPr txBox="1">
            <a:spLocks noChangeArrowheads="1"/>
          </p:cNvSpPr>
          <p:nvPr/>
        </p:nvSpPr>
        <p:spPr bwMode="auto">
          <a:xfrm>
            <a:off x="1295400" y="4419600"/>
            <a:ext cx="7010400" cy="1077913"/>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rPr>
              <a:t>b. Đường máu; đường tình dục; từ mẹ sang con.</a:t>
            </a:r>
          </a:p>
        </p:txBody>
      </p:sp>
      <p:sp>
        <p:nvSpPr>
          <p:cNvPr id="226309" name="Text Box 5"/>
          <p:cNvSpPr txBox="1">
            <a:spLocks noChangeArrowheads="1"/>
          </p:cNvSpPr>
          <p:nvPr/>
        </p:nvSpPr>
        <p:spPr bwMode="auto">
          <a:xfrm>
            <a:off x="1219200" y="5667375"/>
            <a:ext cx="7010400" cy="1077913"/>
          </a:xfrm>
          <a:prstGeom prst="rect">
            <a:avLst/>
          </a:prstGeom>
          <a:noFill/>
          <a:ln w="9525">
            <a:noFill/>
            <a:miter lim="800000"/>
            <a:headEnd/>
            <a:tailEnd/>
          </a:ln>
        </p:spPr>
        <p:txBody>
          <a:bodyPr>
            <a:spAutoFit/>
          </a:bodyPr>
          <a:lstStyle/>
          <a:p>
            <a:pPr eaLnBrk="1" hangingPunct="1">
              <a:spcBef>
                <a:spcPct val="50000"/>
              </a:spcBef>
            </a:pPr>
            <a:r>
              <a:rPr lang="en-US" sz="3200" b="1">
                <a:solidFill>
                  <a:srgbClr val="6600CC"/>
                </a:solidFill>
              </a:rPr>
              <a:t>c. Đường hô hấp; đường tình 	dục; từ mẹ sang con.</a:t>
            </a:r>
          </a:p>
        </p:txBody>
      </p:sp>
      <p:sp>
        <p:nvSpPr>
          <p:cNvPr id="226310" name="Oval 6"/>
          <p:cNvSpPr>
            <a:spLocks noChangeArrowheads="1"/>
          </p:cNvSpPr>
          <p:nvPr/>
        </p:nvSpPr>
        <p:spPr bwMode="auto">
          <a:xfrm>
            <a:off x="1066800" y="4419600"/>
            <a:ext cx="685800" cy="762000"/>
          </a:xfrm>
          <a:prstGeom prst="ellipse">
            <a:avLst/>
          </a:prstGeom>
          <a:noFill/>
          <a:ln w="57150">
            <a:solidFill>
              <a:srgbClr val="FF3300"/>
            </a:solidFill>
            <a:round/>
            <a:headEnd/>
            <a:tailEnd/>
          </a:ln>
        </p:spPr>
        <p:txBody>
          <a:bodyPr wrap="none" anchor="ctr"/>
          <a:lstStyle/>
          <a:p>
            <a:endParaRPr lang="en-US" sz="1600"/>
          </a:p>
        </p:txBody>
      </p:sp>
      <p:sp>
        <p:nvSpPr>
          <p:cNvPr id="28679" name="AutoShape 17">
            <a:hlinkClick r:id="rId4" action="ppaction://hlinksldjump" highlightClick="1"/>
          </p:cNvPr>
          <p:cNvSpPr>
            <a:spLocks noChangeArrowheads="1"/>
          </p:cNvSpPr>
          <p:nvPr/>
        </p:nvSpPr>
        <p:spPr bwMode="auto">
          <a:xfrm>
            <a:off x="8305800" y="6324600"/>
            <a:ext cx="838200" cy="533400"/>
          </a:xfrm>
          <a:prstGeom prst="actionButtonBackPrevious">
            <a:avLst/>
          </a:prstGeom>
          <a:solidFill>
            <a:schemeClr val="accent1"/>
          </a:solidFill>
          <a:ln w="9525">
            <a:noFill/>
            <a:miter lim="800000"/>
            <a:headEnd/>
            <a:tailEnd/>
          </a:ln>
        </p:spPr>
        <p:txBody>
          <a:bodyPr wrap="none" anchor="ctr"/>
          <a:lstStyle/>
          <a:p>
            <a:endParaRPr lang="en-US" sz="1600"/>
          </a:p>
        </p:txBody>
      </p:sp>
      <p:sp>
        <p:nvSpPr>
          <p:cNvPr id="28680" name="AutoShape 18">
            <a:hlinkClick r:id="rId5" action="ppaction://hlinksldjump" highlightClick="1"/>
          </p:cNvPr>
          <p:cNvSpPr>
            <a:spLocks noChangeArrowheads="1"/>
          </p:cNvSpPr>
          <p:nvPr/>
        </p:nvSpPr>
        <p:spPr bwMode="auto">
          <a:xfrm>
            <a:off x="8534400" y="76200"/>
            <a:ext cx="533400" cy="457200"/>
          </a:xfrm>
          <a:prstGeom prst="actionButtonForwardNext">
            <a:avLst/>
          </a:prstGeom>
          <a:solidFill>
            <a:schemeClr val="accent1"/>
          </a:solidFill>
          <a:ln w="9525">
            <a:noFill/>
            <a:miter lim="800000"/>
            <a:headEnd/>
            <a:tailEnd/>
          </a:ln>
        </p:spPr>
        <p:txBody>
          <a:bodyPr wrap="none" anchor="ctr"/>
          <a:lstStyle/>
          <a:p>
            <a:endParaRPr lang="en-US" sz="160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6306"/>
                                        </p:tgtEl>
                                        <p:attrNameLst>
                                          <p:attrName>style.visibility</p:attrName>
                                        </p:attrNameLst>
                                      </p:cBhvr>
                                      <p:to>
                                        <p:strVal val="visible"/>
                                      </p:to>
                                    </p:set>
                                    <p:anim calcmode="lin" valueType="num">
                                      <p:cBhvr>
                                        <p:cTn id="7" dur="1000" fill="hold"/>
                                        <p:tgtEl>
                                          <p:spTgt spid="226306"/>
                                        </p:tgtEl>
                                        <p:attrNameLst>
                                          <p:attrName>ppt_w</p:attrName>
                                        </p:attrNameLst>
                                      </p:cBhvr>
                                      <p:tavLst>
                                        <p:tav tm="0">
                                          <p:val>
                                            <p:fltVal val="0"/>
                                          </p:val>
                                        </p:tav>
                                        <p:tav tm="100000">
                                          <p:val>
                                            <p:strVal val="#ppt_w"/>
                                          </p:val>
                                        </p:tav>
                                      </p:tavLst>
                                    </p:anim>
                                    <p:anim calcmode="lin" valueType="num">
                                      <p:cBhvr>
                                        <p:cTn id="8" dur="1000" fill="hold"/>
                                        <p:tgtEl>
                                          <p:spTgt spid="226306"/>
                                        </p:tgtEl>
                                        <p:attrNameLst>
                                          <p:attrName>ppt_h</p:attrName>
                                        </p:attrNameLst>
                                      </p:cBhvr>
                                      <p:tavLst>
                                        <p:tav tm="0">
                                          <p:val>
                                            <p:fltVal val="0"/>
                                          </p:val>
                                        </p:tav>
                                        <p:tav tm="100000">
                                          <p:val>
                                            <p:strVal val="#ppt_h"/>
                                          </p:val>
                                        </p:tav>
                                      </p:tavLst>
                                    </p:anim>
                                    <p:animEffect transition="in" filter="fade">
                                      <p:cBhvr>
                                        <p:cTn id="9" dur="1000"/>
                                        <p:tgtEl>
                                          <p:spTgt spid="226306"/>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builtIn="1"/>
                                        </p:tgtEl>
                                      </p:cMediaNode>
                                    </p:audio>
                                  </p:sub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26307"/>
                                        </p:tgtEl>
                                        <p:attrNameLst>
                                          <p:attrName>style.visibility</p:attrName>
                                        </p:attrNameLst>
                                      </p:cBhvr>
                                      <p:to>
                                        <p:strVal val="visible"/>
                                      </p:to>
                                    </p:set>
                                    <p:anim calcmode="lin" valueType="num">
                                      <p:cBhvr>
                                        <p:cTn id="13" dur="1000" fill="hold"/>
                                        <p:tgtEl>
                                          <p:spTgt spid="226307"/>
                                        </p:tgtEl>
                                        <p:attrNameLst>
                                          <p:attrName>ppt_x</p:attrName>
                                        </p:attrNameLst>
                                      </p:cBhvr>
                                      <p:tavLst>
                                        <p:tav tm="0">
                                          <p:val>
                                            <p:strVal val="#ppt_x-.2"/>
                                          </p:val>
                                        </p:tav>
                                        <p:tav tm="100000">
                                          <p:val>
                                            <p:strVal val="#ppt_x"/>
                                          </p:val>
                                        </p:tav>
                                      </p:tavLst>
                                    </p:anim>
                                    <p:anim calcmode="lin" valueType="num">
                                      <p:cBhvr>
                                        <p:cTn id="14" dur="1000" fill="hold"/>
                                        <p:tgtEl>
                                          <p:spTgt spid="22630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26307"/>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26308"/>
                                        </p:tgtEl>
                                        <p:attrNameLst>
                                          <p:attrName>style.visibility</p:attrName>
                                        </p:attrNameLst>
                                      </p:cBhvr>
                                      <p:to>
                                        <p:strVal val="visible"/>
                                      </p:to>
                                    </p:set>
                                    <p:anim calcmode="lin" valueType="num">
                                      <p:cBhvr>
                                        <p:cTn id="19" dur="1000" fill="hold"/>
                                        <p:tgtEl>
                                          <p:spTgt spid="226308"/>
                                        </p:tgtEl>
                                        <p:attrNameLst>
                                          <p:attrName>ppt_x</p:attrName>
                                        </p:attrNameLst>
                                      </p:cBhvr>
                                      <p:tavLst>
                                        <p:tav tm="0">
                                          <p:val>
                                            <p:strVal val="#ppt_x-.2"/>
                                          </p:val>
                                        </p:tav>
                                        <p:tav tm="100000">
                                          <p:val>
                                            <p:strVal val="#ppt_x"/>
                                          </p:val>
                                        </p:tav>
                                      </p:tavLst>
                                    </p:anim>
                                    <p:anim calcmode="lin" valueType="num">
                                      <p:cBhvr>
                                        <p:cTn id="20" dur="1000" fill="hold"/>
                                        <p:tgtEl>
                                          <p:spTgt spid="22630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26308"/>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226309"/>
                                        </p:tgtEl>
                                        <p:attrNameLst>
                                          <p:attrName>style.visibility</p:attrName>
                                        </p:attrNameLst>
                                      </p:cBhvr>
                                      <p:to>
                                        <p:strVal val="visible"/>
                                      </p:to>
                                    </p:set>
                                    <p:anim calcmode="lin" valueType="num">
                                      <p:cBhvr>
                                        <p:cTn id="25" dur="1000" fill="hold"/>
                                        <p:tgtEl>
                                          <p:spTgt spid="226309"/>
                                        </p:tgtEl>
                                        <p:attrNameLst>
                                          <p:attrName>ppt_x</p:attrName>
                                        </p:attrNameLst>
                                      </p:cBhvr>
                                      <p:tavLst>
                                        <p:tav tm="0">
                                          <p:val>
                                            <p:strVal val="#ppt_x-.2"/>
                                          </p:val>
                                        </p:tav>
                                        <p:tav tm="100000">
                                          <p:val>
                                            <p:strVal val="#ppt_x"/>
                                          </p:val>
                                        </p:tav>
                                      </p:tavLst>
                                    </p:anim>
                                    <p:anim calcmode="lin" valueType="num">
                                      <p:cBhvr>
                                        <p:cTn id="26" dur="1000" fill="hold"/>
                                        <p:tgtEl>
                                          <p:spTgt spid="22630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263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26310"/>
                                        </p:tgtEl>
                                        <p:attrNameLst>
                                          <p:attrName>style.visibility</p:attrName>
                                        </p:attrNameLst>
                                      </p:cBhvr>
                                      <p:to>
                                        <p:strVal val="visible"/>
                                      </p:to>
                                    </p:set>
                                    <p:animEffect transition="in" filter="diamond(in)">
                                      <p:cBhvr>
                                        <p:cTn id="32" dur="2000"/>
                                        <p:tgtEl>
                                          <p:spTgt spid="226310"/>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builtIn="1"/>
                                        </p:tgtEl>
                                      </p:cMediaNode>
                                    </p:audio>
                                  </p:subTnLst>
                                </p:cTn>
                              </p:par>
                            </p:childTnLst>
                          </p:cTn>
                        </p:par>
                        <p:par>
                          <p:cTn id="33" fill="hold" nodeType="afterGroup">
                            <p:stCondLst>
                              <p:cond delay="2000"/>
                            </p:stCondLst>
                            <p:childTnLst>
                              <p:par>
                                <p:cTn id="34" presetID="37" presetClass="exit" presetSubtype="0" fill="hold" grpId="1" nodeType="afterEffect">
                                  <p:stCondLst>
                                    <p:cond delay="0"/>
                                  </p:stCondLst>
                                  <p:childTnLst>
                                    <p:animEffect transition="out" filter="fade">
                                      <p:cBhvr>
                                        <p:cTn id="35" dur="1000"/>
                                        <p:tgtEl>
                                          <p:spTgt spid="226307"/>
                                        </p:tgtEl>
                                      </p:cBhvr>
                                    </p:animEffect>
                                    <p:anim calcmode="lin" valueType="num">
                                      <p:cBhvr>
                                        <p:cTn id="36" dur="1000"/>
                                        <p:tgtEl>
                                          <p:spTgt spid="226307"/>
                                        </p:tgtEl>
                                        <p:attrNameLst>
                                          <p:attrName>ppt_x</p:attrName>
                                        </p:attrNameLst>
                                      </p:cBhvr>
                                      <p:tavLst>
                                        <p:tav tm="0">
                                          <p:val>
                                            <p:strVal val="ppt_x"/>
                                          </p:val>
                                        </p:tav>
                                        <p:tav tm="100000">
                                          <p:val>
                                            <p:strVal val="ppt_x"/>
                                          </p:val>
                                        </p:tav>
                                      </p:tavLst>
                                    </p:anim>
                                    <p:anim calcmode="lin" valueType="num">
                                      <p:cBhvr>
                                        <p:cTn id="37" dur="100" decel="100000"/>
                                        <p:tgtEl>
                                          <p:spTgt spid="226307"/>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226307"/>
                                        </p:tgtEl>
                                        <p:attrNameLst>
                                          <p:attrName>ppt_y</p:attrName>
                                        </p:attrNameLst>
                                      </p:cBhvr>
                                      <p:tavLst>
                                        <p:tav tm="0">
                                          <p:val>
                                            <p:strVal val="ppt_y"/>
                                          </p:val>
                                        </p:tav>
                                        <p:tav tm="100000">
                                          <p:val>
                                            <p:strVal val="ppt_y+1"/>
                                          </p:val>
                                        </p:tav>
                                      </p:tavLst>
                                    </p:anim>
                                    <p:set>
                                      <p:cBhvr>
                                        <p:cTn id="39" dur="1" fill="hold">
                                          <p:stCondLst>
                                            <p:cond delay="999"/>
                                          </p:stCondLst>
                                        </p:cTn>
                                        <p:tgtEl>
                                          <p:spTgt spid="226307"/>
                                        </p:tgtEl>
                                        <p:attrNameLst>
                                          <p:attrName>style.visibility</p:attrName>
                                        </p:attrNameLst>
                                      </p:cBhvr>
                                      <p:to>
                                        <p:strVal val="hidden"/>
                                      </p:to>
                                    </p:set>
                                  </p:childTnLst>
                                </p:cTn>
                              </p:par>
                              <p:par>
                                <p:cTn id="40" presetID="37" presetClass="exit" presetSubtype="0" fill="hold" grpId="1" nodeType="withEffect">
                                  <p:stCondLst>
                                    <p:cond delay="0"/>
                                  </p:stCondLst>
                                  <p:childTnLst>
                                    <p:animEffect transition="out" filter="fade">
                                      <p:cBhvr>
                                        <p:cTn id="41" dur="1000"/>
                                        <p:tgtEl>
                                          <p:spTgt spid="226309"/>
                                        </p:tgtEl>
                                      </p:cBhvr>
                                    </p:animEffect>
                                    <p:anim calcmode="lin" valueType="num">
                                      <p:cBhvr>
                                        <p:cTn id="42" dur="1000"/>
                                        <p:tgtEl>
                                          <p:spTgt spid="226309"/>
                                        </p:tgtEl>
                                        <p:attrNameLst>
                                          <p:attrName>ppt_x</p:attrName>
                                        </p:attrNameLst>
                                      </p:cBhvr>
                                      <p:tavLst>
                                        <p:tav tm="0">
                                          <p:val>
                                            <p:strVal val="ppt_x"/>
                                          </p:val>
                                        </p:tav>
                                        <p:tav tm="100000">
                                          <p:val>
                                            <p:strVal val="ppt_x"/>
                                          </p:val>
                                        </p:tav>
                                      </p:tavLst>
                                    </p:anim>
                                    <p:anim calcmode="lin" valueType="num">
                                      <p:cBhvr>
                                        <p:cTn id="43" dur="100" decel="100000"/>
                                        <p:tgtEl>
                                          <p:spTgt spid="226309"/>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226309"/>
                                        </p:tgtEl>
                                        <p:attrNameLst>
                                          <p:attrName>ppt_y</p:attrName>
                                        </p:attrNameLst>
                                      </p:cBhvr>
                                      <p:tavLst>
                                        <p:tav tm="0">
                                          <p:val>
                                            <p:strVal val="ppt_y"/>
                                          </p:val>
                                        </p:tav>
                                        <p:tav tm="100000">
                                          <p:val>
                                            <p:strVal val="ppt_y+1"/>
                                          </p:val>
                                        </p:tav>
                                      </p:tavLst>
                                    </p:anim>
                                    <p:set>
                                      <p:cBhvr>
                                        <p:cTn id="45" dur="1" fill="hold">
                                          <p:stCondLst>
                                            <p:cond delay="999"/>
                                          </p:stCondLst>
                                        </p:cTn>
                                        <p:tgtEl>
                                          <p:spTgt spid="226309"/>
                                        </p:tgtEl>
                                        <p:attrNameLst>
                                          <p:attrName>style.visibility</p:attrName>
                                        </p:attrNameLst>
                                      </p:cBhvr>
                                      <p:to>
                                        <p:strVal val="hidden"/>
                                      </p:to>
                                    </p:set>
                                  </p:childTnLst>
                                </p:cTn>
                              </p:par>
                            </p:childTnLst>
                          </p:cTn>
                        </p:par>
                        <p:par>
                          <p:cTn id="46" fill="hold" nodeType="afterGroup">
                            <p:stCondLst>
                              <p:cond delay="3000"/>
                            </p:stCondLst>
                            <p:childTnLst>
                              <p:par>
                                <p:cTn id="47" presetID="26" presetClass="emph" presetSubtype="0" fill="hold" grpId="1" nodeType="afterEffect">
                                  <p:stCondLst>
                                    <p:cond delay="0"/>
                                  </p:stCondLst>
                                  <p:childTnLst>
                                    <p:animEffect transition="out" filter="fade">
                                      <p:cBhvr>
                                        <p:cTn id="48" dur="500" tmFilter="0, 0; .2, .5; .8, .5; 1, 0"/>
                                        <p:tgtEl>
                                          <p:spTgt spid="226310"/>
                                        </p:tgtEl>
                                      </p:cBhvr>
                                    </p:animEffect>
                                    <p:animScale>
                                      <p:cBhvr>
                                        <p:cTn id="49" dur="250" autoRev="1" fill="hold"/>
                                        <p:tgtEl>
                                          <p:spTgt spid="2263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animBg="1"/>
      <p:bldP spid="226307" grpId="0"/>
      <p:bldP spid="226307" grpId="1"/>
      <p:bldP spid="226308" grpId="0"/>
      <p:bldP spid="226309" grpId="0"/>
      <p:bldP spid="226309" grpId="1"/>
      <p:bldP spid="226310" grpId="0" animBg="1"/>
      <p:bldP spid="2263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AutoShape 3"/>
          <p:cNvSpPr>
            <a:spLocks noChangeArrowheads="1"/>
          </p:cNvSpPr>
          <p:nvPr/>
        </p:nvSpPr>
        <p:spPr bwMode="auto">
          <a:xfrm>
            <a:off x="304800" y="457200"/>
            <a:ext cx="8534400" cy="2971800"/>
          </a:xfrm>
          <a:prstGeom prst="cloudCallout">
            <a:avLst>
              <a:gd name="adj1" fmla="val 25856"/>
              <a:gd name="adj2" fmla="val 33546"/>
            </a:avLst>
          </a:prstGeom>
          <a:solidFill>
            <a:srgbClr val="FFCCFF"/>
          </a:solidFill>
          <a:ln w="9525">
            <a:solidFill>
              <a:schemeClr val="bg2"/>
            </a:solidFill>
            <a:round/>
            <a:headEnd/>
            <a:tailEnd/>
          </a:ln>
        </p:spPr>
        <p:txBody>
          <a:bodyPr/>
          <a:lstStyle/>
          <a:p>
            <a:pPr algn="ctr" eaLnBrk="1" hangingPunct="1"/>
            <a:r>
              <a:rPr lang="en-US" sz="3200" b="1">
                <a:solidFill>
                  <a:srgbClr val="0000FF"/>
                </a:solidFill>
              </a:rPr>
              <a:t>Để phát hiện một người có nhiễm HIV hay không người ta thuờng xét nghiệm:</a:t>
            </a:r>
          </a:p>
        </p:txBody>
      </p:sp>
      <p:sp>
        <p:nvSpPr>
          <p:cNvPr id="227332" name="AutoShape 4"/>
          <p:cNvSpPr>
            <a:spLocks noChangeArrowheads="1"/>
          </p:cNvSpPr>
          <p:nvPr/>
        </p:nvSpPr>
        <p:spPr bwMode="auto">
          <a:xfrm>
            <a:off x="457200" y="3886200"/>
            <a:ext cx="2286000" cy="990600"/>
          </a:xfrm>
          <a:prstGeom prst="horizontalScroll">
            <a:avLst>
              <a:gd name="adj" fmla="val 12500"/>
            </a:avLst>
          </a:prstGeom>
          <a:solidFill>
            <a:srgbClr val="FFFF99"/>
          </a:solidFill>
          <a:ln w="9525">
            <a:solidFill>
              <a:schemeClr val="tx1"/>
            </a:solidFill>
            <a:round/>
            <a:headEnd/>
            <a:tailEnd/>
          </a:ln>
        </p:spPr>
        <p:txBody>
          <a:bodyPr wrap="none" anchor="ctr"/>
          <a:lstStyle/>
          <a:p>
            <a:pPr algn="ctr" eaLnBrk="1" hangingPunct="1"/>
            <a:r>
              <a:rPr lang="en-US" sz="3600" b="1">
                <a:solidFill>
                  <a:srgbClr val="0000FF"/>
                </a:solidFill>
              </a:rPr>
              <a:t>a. N</a:t>
            </a:r>
            <a:r>
              <a:rPr lang="en-US" sz="2800" b="1">
                <a:solidFill>
                  <a:srgbClr val="0000FF"/>
                </a:solidFill>
              </a:rPr>
              <a:t>ước tiểu</a:t>
            </a:r>
          </a:p>
        </p:txBody>
      </p:sp>
      <p:sp>
        <p:nvSpPr>
          <p:cNvPr id="227333" name="AutoShape 5"/>
          <p:cNvSpPr>
            <a:spLocks noChangeArrowheads="1"/>
          </p:cNvSpPr>
          <p:nvPr/>
        </p:nvSpPr>
        <p:spPr bwMode="auto">
          <a:xfrm>
            <a:off x="3086100" y="3886200"/>
            <a:ext cx="2628900" cy="990600"/>
          </a:xfrm>
          <a:prstGeom prst="horizontalScroll">
            <a:avLst>
              <a:gd name="adj" fmla="val 12500"/>
            </a:avLst>
          </a:prstGeom>
          <a:solidFill>
            <a:srgbClr val="99FFCC"/>
          </a:solidFill>
          <a:ln w="9525">
            <a:solidFill>
              <a:schemeClr val="tx1"/>
            </a:solidFill>
            <a:round/>
            <a:headEnd/>
            <a:tailEnd/>
          </a:ln>
        </p:spPr>
        <p:txBody>
          <a:bodyPr wrap="none" anchor="ctr"/>
          <a:lstStyle/>
          <a:p>
            <a:pPr algn="ctr" eaLnBrk="1" hangingPunct="1"/>
            <a:r>
              <a:rPr lang="en-US" sz="3600" b="1">
                <a:solidFill>
                  <a:srgbClr val="FF0000"/>
                </a:solidFill>
              </a:rPr>
              <a:t>b. M</a:t>
            </a:r>
            <a:r>
              <a:rPr lang="en-US" sz="2800" b="1">
                <a:solidFill>
                  <a:srgbClr val="FF0000"/>
                </a:solidFill>
              </a:rPr>
              <a:t>áu</a:t>
            </a:r>
          </a:p>
        </p:txBody>
      </p:sp>
      <p:sp>
        <p:nvSpPr>
          <p:cNvPr id="227334" name="AutoShape 6"/>
          <p:cNvSpPr>
            <a:spLocks noChangeArrowheads="1"/>
          </p:cNvSpPr>
          <p:nvPr/>
        </p:nvSpPr>
        <p:spPr bwMode="auto">
          <a:xfrm>
            <a:off x="6096000" y="3657600"/>
            <a:ext cx="2590800" cy="1185863"/>
          </a:xfrm>
          <a:prstGeom prst="horizont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3600" b="1">
                <a:solidFill>
                  <a:srgbClr val="0000FF"/>
                </a:solidFill>
              </a:rPr>
              <a:t>c. Ph</a:t>
            </a:r>
            <a:r>
              <a:rPr lang="en-US" sz="2800" b="1">
                <a:solidFill>
                  <a:srgbClr val="0000FF"/>
                </a:solidFill>
              </a:rPr>
              <a:t>ân</a:t>
            </a:r>
          </a:p>
        </p:txBody>
      </p:sp>
      <p:sp>
        <p:nvSpPr>
          <p:cNvPr id="29702" name="AutoShape 16">
            <a:hlinkClick r:id="rId3" action="ppaction://hlinksldjump" highlightClick="1"/>
          </p:cNvPr>
          <p:cNvSpPr>
            <a:spLocks noChangeArrowheads="1"/>
          </p:cNvSpPr>
          <p:nvPr/>
        </p:nvSpPr>
        <p:spPr bwMode="auto">
          <a:xfrm>
            <a:off x="8458200" y="6172200"/>
            <a:ext cx="685800" cy="685800"/>
          </a:xfrm>
          <a:prstGeom prst="actionButtonBackPrevious">
            <a:avLst/>
          </a:prstGeom>
          <a:solidFill>
            <a:schemeClr val="accent1"/>
          </a:solidFill>
          <a:ln w="9525">
            <a:noFill/>
            <a:miter lim="800000"/>
            <a:headEnd/>
            <a:tailEnd/>
          </a:ln>
        </p:spPr>
        <p:txBody>
          <a:bodyPr wrap="none" anchor="ctr"/>
          <a:lstStyle/>
          <a:p>
            <a:endParaRPr lang="en-US" sz="1600"/>
          </a:p>
        </p:txBody>
      </p:sp>
      <p:sp>
        <p:nvSpPr>
          <p:cNvPr id="29703" name="AutoShape 17">
            <a:hlinkClick r:id="rId4" action="ppaction://hlinksldjump" highlightClick="1"/>
          </p:cNvPr>
          <p:cNvSpPr>
            <a:spLocks noChangeArrowheads="1"/>
          </p:cNvSpPr>
          <p:nvPr/>
        </p:nvSpPr>
        <p:spPr bwMode="auto">
          <a:xfrm>
            <a:off x="8458200" y="152400"/>
            <a:ext cx="685800" cy="685800"/>
          </a:xfrm>
          <a:prstGeom prst="actionButtonForwardNext">
            <a:avLst/>
          </a:prstGeom>
          <a:solidFill>
            <a:schemeClr val="accent1"/>
          </a:solidFill>
          <a:ln w="9525">
            <a:noFill/>
            <a:miter lim="800000"/>
            <a:headEnd/>
            <a:tailEnd/>
          </a:ln>
        </p:spPr>
        <p:txBody>
          <a:bodyPr wrap="none" anchor="ctr"/>
          <a:lstStyle/>
          <a:p>
            <a:endParaRPr lang="en-US" sz="160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fltVal val="0"/>
                                          </p:val>
                                        </p:tav>
                                        <p:tav tm="100000">
                                          <p:val>
                                            <p:strVal val="#ppt_w"/>
                                          </p:val>
                                        </p:tav>
                                      </p:tavLst>
                                    </p:anim>
                                    <p:anim calcmode="lin" valueType="num">
                                      <p:cBhvr>
                                        <p:cTn id="8" dur="500" fill="hold"/>
                                        <p:tgtEl>
                                          <p:spTgt spid="227331"/>
                                        </p:tgtEl>
                                        <p:attrNameLst>
                                          <p:attrName>ppt_h</p:attrName>
                                        </p:attrNameLst>
                                      </p:cBhvr>
                                      <p:tavLst>
                                        <p:tav tm="0">
                                          <p:val>
                                            <p:fltVal val="0"/>
                                          </p:val>
                                        </p:tav>
                                        <p:tav tm="100000">
                                          <p:val>
                                            <p:strVal val="#ppt_h"/>
                                          </p:val>
                                        </p:tav>
                                      </p:tavLst>
                                    </p:anim>
                                    <p:animEffect transition="in" filter="fade">
                                      <p:cBhvr>
                                        <p:cTn id="9" dur="500"/>
                                        <p:tgtEl>
                                          <p:spTgt spid="227331"/>
                                        </p:tgtEl>
                                      </p:cBhvr>
                                    </p:animEffect>
                                  </p:childTnLst>
                                </p:cTn>
                              </p:par>
                            </p:childTnLst>
                          </p:cTn>
                        </p:par>
                        <p:par>
                          <p:cTn id="10" fill="hold" nodeType="afterGroup">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227332"/>
                                        </p:tgtEl>
                                        <p:attrNameLst>
                                          <p:attrName>style.visibility</p:attrName>
                                        </p:attrNameLst>
                                      </p:cBhvr>
                                      <p:to>
                                        <p:strVal val="visible"/>
                                      </p:to>
                                    </p:set>
                                    <p:animEffect transition="in" filter="checkerboard(across)">
                                      <p:cBhvr>
                                        <p:cTn id="13" dur="500"/>
                                        <p:tgtEl>
                                          <p:spTgt spid="227332"/>
                                        </p:tgtEl>
                                      </p:cBhvr>
                                    </p:animEffect>
                                  </p:childTnLst>
                                </p:cTn>
                              </p:par>
                              <p:par>
                                <p:cTn id="14" presetID="5" presetClass="entr" presetSubtype="10" fill="hold" grpId="0" nodeType="withEffect">
                                  <p:stCondLst>
                                    <p:cond delay="0"/>
                                  </p:stCondLst>
                                  <p:iterate type="lt">
                                    <p:tmPct val="0"/>
                                  </p:iterate>
                                  <p:childTnLst>
                                    <p:set>
                                      <p:cBhvr>
                                        <p:cTn id="15" dur="1" fill="hold">
                                          <p:stCondLst>
                                            <p:cond delay="0"/>
                                          </p:stCondLst>
                                        </p:cTn>
                                        <p:tgtEl>
                                          <p:spTgt spid="227333"/>
                                        </p:tgtEl>
                                        <p:attrNameLst>
                                          <p:attrName>style.visibility</p:attrName>
                                        </p:attrNameLst>
                                      </p:cBhvr>
                                      <p:to>
                                        <p:strVal val="visible"/>
                                      </p:to>
                                    </p:set>
                                    <p:animEffect transition="in" filter="checkerboard(across)">
                                      <p:cBhvr>
                                        <p:cTn id="16" dur="500"/>
                                        <p:tgtEl>
                                          <p:spTgt spid="22733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27334"/>
                                        </p:tgtEl>
                                        <p:attrNameLst>
                                          <p:attrName>style.visibility</p:attrName>
                                        </p:attrNameLst>
                                      </p:cBhvr>
                                      <p:to>
                                        <p:strVal val="visible"/>
                                      </p:to>
                                    </p:set>
                                    <p:animEffect transition="in" filter="checkerboard(across)">
                                      <p:cBhvr>
                                        <p:cTn id="19" dur="500"/>
                                        <p:tgtEl>
                                          <p:spTgt spid="2273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6" presetClass="path" presetSubtype="0" accel="50000" decel="50000" fill="hold" grpId="1" nodeType="clickEffect">
                                  <p:stCondLst>
                                    <p:cond delay="0"/>
                                  </p:stCondLst>
                                  <p:childTnLst>
                                    <p:animMotion origin="layout" path="M 3.33333E-6 -4.21965E-6 L -0.31667 0.45503 " pathEditMode="relative" rAng="0" ptsTypes="AA">
                                      <p:cBhvr>
                                        <p:cTn id="23" dur="2000" fill="hold"/>
                                        <p:tgtEl>
                                          <p:spTgt spid="227332"/>
                                        </p:tgtEl>
                                        <p:attrNameLst>
                                          <p:attrName>ppt_x</p:attrName>
                                          <p:attrName>ppt_y</p:attrName>
                                        </p:attrNameLst>
                                      </p:cBhvr>
                                      <p:rCtr x="-158" y="228"/>
                                    </p:animMotion>
                                  </p:childTnLst>
                                </p:cTn>
                              </p:par>
                              <p:par>
                                <p:cTn id="24" presetID="49" presetClass="path" presetSubtype="0" accel="50000" decel="50000" fill="hold" grpId="1" nodeType="withEffect">
                                  <p:stCondLst>
                                    <p:cond delay="0"/>
                                  </p:stCondLst>
                                  <p:childTnLst>
                                    <p:animMotion origin="layout" path="M -0.04583 0.01665 L 0.2375 0.50497 " pathEditMode="relative" rAng="0" ptsTypes="AA">
                                      <p:cBhvr>
                                        <p:cTn id="25" dur="2000" fill="hold"/>
                                        <p:tgtEl>
                                          <p:spTgt spid="227334"/>
                                        </p:tgtEl>
                                        <p:attrNameLst>
                                          <p:attrName>ppt_x</p:attrName>
                                          <p:attrName>ppt_y</p:attrName>
                                        </p:attrNameLst>
                                      </p:cBhvr>
                                      <p:rCtr x="142" y="244"/>
                                    </p:animMotion>
                                  </p:childTnLst>
                                </p:cTn>
                              </p:par>
                              <p:par>
                                <p:cTn id="26" presetID="3" presetClass="emph" presetSubtype="2" fill="hold" grpId="1" nodeType="withEffect">
                                  <p:stCondLst>
                                    <p:cond delay="0"/>
                                  </p:stCondLst>
                                  <p:childTnLst>
                                    <p:animClr clrSpc="rgb" dir="cw">
                                      <p:cBhvr override="childStyle">
                                        <p:cTn id="27" dur="2000" fill="hold"/>
                                        <p:tgtEl>
                                          <p:spTgt spid="227333"/>
                                        </p:tgtEl>
                                        <p:attrNameLst>
                                          <p:attrName>style.color</p:attrName>
                                        </p:attrNameLst>
                                      </p:cBhvr>
                                      <p:to>
                                        <a:srgbClr val="FF3300"/>
                                      </p:to>
                                    </p:animClr>
                                  </p:childTnLst>
                                  <p:subTnLst>
                                    <p:audio>
                                      <p:cMediaNode>
                                        <p:cTn display="0" masterRel="sameClick">
                                          <p:stCondLst>
                                            <p:cond evt="begin" delay="0">
                                              <p:tn val="26"/>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nimBg="1"/>
      <p:bldP spid="227332" grpId="0" animBg="1"/>
      <p:bldP spid="227332" grpId="1" animBg="1"/>
      <p:bldP spid="227333" grpId="0" animBg="1"/>
      <p:bldP spid="227333" grpId="1" animBg="1"/>
      <p:bldP spid="227334" grpId="0" animBg="1"/>
      <p:bldP spid="22733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AutoShape 2"/>
          <p:cNvSpPr>
            <a:spLocks noChangeArrowheads="1"/>
          </p:cNvSpPr>
          <p:nvPr/>
        </p:nvSpPr>
        <p:spPr bwMode="auto">
          <a:xfrm>
            <a:off x="838200" y="533400"/>
            <a:ext cx="8001000" cy="1981200"/>
          </a:xfrm>
          <a:prstGeom prst="cloudCallout">
            <a:avLst>
              <a:gd name="adj1" fmla="val -22144"/>
              <a:gd name="adj2" fmla="val 41588"/>
            </a:avLst>
          </a:prstGeom>
          <a:solidFill>
            <a:srgbClr val="66FFFF"/>
          </a:solidFill>
          <a:ln w="12700">
            <a:solidFill>
              <a:schemeClr val="tx1"/>
            </a:solidFill>
            <a:round/>
            <a:headEnd/>
            <a:tailEnd/>
          </a:ln>
        </p:spPr>
        <p:txBody>
          <a:bodyPr/>
          <a:lstStyle/>
          <a:p>
            <a:pPr algn="ctr" eaLnBrk="1" hangingPunct="1"/>
            <a:r>
              <a:rPr lang="en-US" sz="3200" b="1">
                <a:solidFill>
                  <a:srgbClr val="FF0000"/>
                </a:solidFill>
              </a:rPr>
              <a:t>Để phòng tránh HIV/AIDS</a:t>
            </a:r>
            <a:r>
              <a:rPr lang="en-US" sz="2800">
                <a:solidFill>
                  <a:srgbClr val="FF0000"/>
                </a:solidFill>
              </a:rPr>
              <a:t>.</a:t>
            </a:r>
          </a:p>
        </p:txBody>
      </p:sp>
      <p:sp>
        <p:nvSpPr>
          <p:cNvPr id="228355" name="Text Box 3"/>
          <p:cNvSpPr txBox="1">
            <a:spLocks noChangeArrowheads="1"/>
          </p:cNvSpPr>
          <p:nvPr/>
        </p:nvSpPr>
        <p:spPr bwMode="auto">
          <a:xfrm>
            <a:off x="457200" y="2854325"/>
            <a:ext cx="8686800" cy="830263"/>
          </a:xfrm>
          <a:prstGeom prst="rect">
            <a:avLst/>
          </a:prstGeom>
          <a:solidFill>
            <a:srgbClr val="66FFFF"/>
          </a:solidFill>
          <a:ln w="9525">
            <a:solidFill>
              <a:srgbClr val="FF3300"/>
            </a:solidFill>
            <a:miter lim="800000"/>
            <a:headEnd/>
            <a:tailEnd/>
          </a:ln>
        </p:spPr>
        <p:txBody>
          <a:bodyPr>
            <a:spAutoFit/>
          </a:bodyPr>
          <a:lstStyle/>
          <a:p>
            <a:pPr eaLnBrk="1" hangingPunct="1">
              <a:spcBef>
                <a:spcPct val="50000"/>
              </a:spcBef>
            </a:pPr>
            <a:r>
              <a:rPr lang="en-US" sz="2400">
                <a:solidFill>
                  <a:srgbClr val="006600"/>
                </a:solidFill>
              </a:rPr>
              <a:t> </a:t>
            </a:r>
            <a:r>
              <a:rPr lang="en-US" sz="2400" b="1">
                <a:solidFill>
                  <a:srgbClr val="0000FF"/>
                </a:solidFill>
              </a:rPr>
              <a:t>a. Chỉ dùng bơm kim tiêm một lần; Nếu phải dùng chung thì cần luộc 20 phút kể từ khi nước sôi.</a:t>
            </a:r>
          </a:p>
        </p:txBody>
      </p:sp>
      <p:sp>
        <p:nvSpPr>
          <p:cNvPr id="228356" name="Text Box 4"/>
          <p:cNvSpPr txBox="1">
            <a:spLocks noChangeArrowheads="1"/>
          </p:cNvSpPr>
          <p:nvPr/>
        </p:nvSpPr>
        <p:spPr bwMode="auto">
          <a:xfrm>
            <a:off x="533400" y="5410200"/>
            <a:ext cx="3429000" cy="461963"/>
          </a:xfrm>
          <a:prstGeom prst="rect">
            <a:avLst/>
          </a:prstGeom>
          <a:solidFill>
            <a:srgbClr val="FFCCFF"/>
          </a:solidFill>
          <a:ln w="9525">
            <a:solidFill>
              <a:srgbClr val="FF3300"/>
            </a:solidFill>
            <a:miter lim="800000"/>
            <a:headEnd/>
            <a:tailEnd/>
          </a:ln>
        </p:spPr>
        <p:txBody>
          <a:bodyPr>
            <a:spAutoFit/>
          </a:bodyPr>
          <a:lstStyle/>
          <a:p>
            <a:pPr eaLnBrk="1" hangingPunct="1">
              <a:spcBef>
                <a:spcPct val="50000"/>
              </a:spcBef>
            </a:pPr>
            <a:r>
              <a:rPr lang="en-US" sz="2400" b="1">
                <a:solidFill>
                  <a:srgbClr val="6600CC"/>
                </a:solidFill>
              </a:rPr>
              <a:t>c.Tất cả các ý trên.</a:t>
            </a:r>
          </a:p>
        </p:txBody>
      </p:sp>
      <p:sp>
        <p:nvSpPr>
          <p:cNvPr id="228362" name="Text Box 10"/>
          <p:cNvSpPr txBox="1">
            <a:spLocks noChangeArrowheads="1"/>
          </p:cNvSpPr>
          <p:nvPr/>
        </p:nvSpPr>
        <p:spPr bwMode="auto">
          <a:xfrm>
            <a:off x="533400" y="4149725"/>
            <a:ext cx="8001000" cy="830263"/>
          </a:xfrm>
          <a:prstGeom prst="rect">
            <a:avLst/>
          </a:prstGeom>
          <a:solidFill>
            <a:srgbClr val="FFFF99"/>
          </a:solidFill>
          <a:ln w="9525">
            <a:solidFill>
              <a:srgbClr val="FF3300"/>
            </a:solidFill>
            <a:miter lim="800000"/>
            <a:headEnd/>
            <a:tailEnd/>
          </a:ln>
        </p:spPr>
        <p:txBody>
          <a:bodyPr>
            <a:spAutoFit/>
          </a:bodyPr>
          <a:lstStyle/>
          <a:p>
            <a:pPr eaLnBrk="1" hangingPunct="1">
              <a:spcBef>
                <a:spcPct val="50000"/>
              </a:spcBef>
            </a:pPr>
            <a:r>
              <a:rPr lang="en-US" sz="2400" b="1">
                <a:solidFill>
                  <a:srgbClr val="009900"/>
                </a:solidFill>
              </a:rPr>
              <a:t>b.Không tiêm chích ma tuý; không dùng chung các dụng cụ có thể dính máu</a:t>
            </a:r>
          </a:p>
        </p:txBody>
      </p:sp>
      <p:sp>
        <p:nvSpPr>
          <p:cNvPr id="30726" name="AutoShape 16">
            <a:hlinkClick r:id="rId3" action="ppaction://hlinksldjump" highlightClick="1"/>
          </p:cNvPr>
          <p:cNvSpPr>
            <a:spLocks noChangeArrowheads="1"/>
          </p:cNvSpPr>
          <p:nvPr/>
        </p:nvSpPr>
        <p:spPr bwMode="auto">
          <a:xfrm>
            <a:off x="8305800" y="6324600"/>
            <a:ext cx="838200" cy="533400"/>
          </a:xfrm>
          <a:prstGeom prst="actionButtonBackPrevious">
            <a:avLst/>
          </a:prstGeom>
          <a:solidFill>
            <a:schemeClr val="accent1"/>
          </a:solidFill>
          <a:ln w="9525">
            <a:noFill/>
            <a:miter lim="800000"/>
            <a:headEnd/>
            <a:tailEnd/>
          </a:ln>
        </p:spPr>
        <p:txBody>
          <a:bodyPr wrap="none" anchor="ctr"/>
          <a:lstStyle/>
          <a:p>
            <a:endParaRPr lang="en-US" sz="1600"/>
          </a:p>
        </p:txBody>
      </p:sp>
      <p:sp>
        <p:nvSpPr>
          <p:cNvPr id="30727" name="AutoShape 17">
            <a:hlinkClick r:id="rId4" action="ppaction://hlinksldjump" highlightClick="1"/>
          </p:cNvPr>
          <p:cNvSpPr>
            <a:spLocks noChangeArrowheads="1"/>
          </p:cNvSpPr>
          <p:nvPr/>
        </p:nvSpPr>
        <p:spPr bwMode="auto">
          <a:xfrm>
            <a:off x="8458200" y="0"/>
            <a:ext cx="685800" cy="533400"/>
          </a:xfrm>
          <a:prstGeom prst="actionButtonForwardNext">
            <a:avLst/>
          </a:prstGeom>
          <a:solidFill>
            <a:schemeClr val="accent1"/>
          </a:solidFill>
          <a:ln w="9525">
            <a:noFill/>
            <a:miter lim="800000"/>
            <a:headEnd/>
            <a:tailEnd/>
          </a:ln>
        </p:spPr>
        <p:txBody>
          <a:bodyPr wrap="none" anchor="ctr"/>
          <a:lstStyle/>
          <a:p>
            <a:endParaRPr lang="en-US" sz="160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p:cTn id="7" dur="500" fill="hold"/>
                                        <p:tgtEl>
                                          <p:spTgt spid="228354"/>
                                        </p:tgtEl>
                                        <p:attrNameLst>
                                          <p:attrName>ppt_w</p:attrName>
                                        </p:attrNameLst>
                                      </p:cBhvr>
                                      <p:tavLst>
                                        <p:tav tm="0">
                                          <p:val>
                                            <p:fltVal val="0"/>
                                          </p:val>
                                        </p:tav>
                                        <p:tav tm="100000">
                                          <p:val>
                                            <p:strVal val="#ppt_w"/>
                                          </p:val>
                                        </p:tav>
                                      </p:tavLst>
                                    </p:anim>
                                    <p:anim calcmode="lin" valueType="num">
                                      <p:cBhvr>
                                        <p:cTn id="8" dur="500" fill="hold"/>
                                        <p:tgtEl>
                                          <p:spTgt spid="228354"/>
                                        </p:tgtEl>
                                        <p:attrNameLst>
                                          <p:attrName>ppt_h</p:attrName>
                                        </p:attrNameLst>
                                      </p:cBhvr>
                                      <p:tavLst>
                                        <p:tav tm="0">
                                          <p:val>
                                            <p:fltVal val="0"/>
                                          </p:val>
                                        </p:tav>
                                        <p:tav tm="100000">
                                          <p:val>
                                            <p:strVal val="#ppt_h"/>
                                          </p:val>
                                        </p:tav>
                                      </p:tavLst>
                                    </p:anim>
                                    <p:animEffect transition="in" filter="fade">
                                      <p:cBhvr>
                                        <p:cTn id="9" dur="500"/>
                                        <p:tgtEl>
                                          <p:spTgt spid="228354"/>
                                        </p:tgtEl>
                                      </p:cBhvr>
                                    </p:animEffect>
                                  </p:childTnLst>
                                </p:cTn>
                              </p:par>
                            </p:childTnLst>
                          </p:cTn>
                        </p:par>
                        <p:par>
                          <p:cTn id="10" fill="hold" nodeType="afterGroup">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228355"/>
                                        </p:tgtEl>
                                        <p:attrNameLst>
                                          <p:attrName>style.visibility</p:attrName>
                                        </p:attrNameLst>
                                      </p:cBhvr>
                                      <p:to>
                                        <p:strVal val="visible"/>
                                      </p:to>
                                    </p:set>
                                    <p:animEffect transition="in" filter="checkerboard(across)">
                                      <p:cBhvr>
                                        <p:cTn id="13" dur="1000"/>
                                        <p:tgtEl>
                                          <p:spTgt spid="228355"/>
                                        </p:tgtEl>
                                      </p:cBhvr>
                                    </p:animEffect>
                                  </p:childTnLst>
                                </p:cTn>
                              </p:par>
                            </p:childTnLst>
                          </p:cTn>
                        </p:par>
                        <p:par>
                          <p:cTn id="14" fill="hold" nodeType="afterGroup">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228362"/>
                                        </p:tgtEl>
                                        <p:attrNameLst>
                                          <p:attrName>style.visibility</p:attrName>
                                        </p:attrNameLst>
                                      </p:cBhvr>
                                      <p:to>
                                        <p:strVal val="visible"/>
                                      </p:to>
                                    </p:set>
                                    <p:animEffect transition="in" filter="checkerboard(across)">
                                      <p:cBhvr>
                                        <p:cTn id="17" dur="1000"/>
                                        <p:tgtEl>
                                          <p:spTgt spid="228362"/>
                                        </p:tgtEl>
                                      </p:cBhvr>
                                    </p:animEffect>
                                  </p:childTnLst>
                                </p:cTn>
                              </p:par>
                            </p:childTnLst>
                          </p:cTn>
                        </p:par>
                        <p:par>
                          <p:cTn id="18" fill="hold" nodeType="afterGroup">
                            <p:stCondLst>
                              <p:cond delay="2500"/>
                            </p:stCondLst>
                            <p:childTnLst>
                              <p:par>
                                <p:cTn id="19" presetID="5" presetClass="entr" presetSubtype="10" fill="hold" grpId="0" nodeType="afterEffect">
                                  <p:stCondLst>
                                    <p:cond delay="0"/>
                                  </p:stCondLst>
                                  <p:iterate type="lt">
                                    <p:tmPct val="0"/>
                                  </p:iterate>
                                  <p:childTnLst>
                                    <p:set>
                                      <p:cBhvr>
                                        <p:cTn id="20" dur="1" fill="hold">
                                          <p:stCondLst>
                                            <p:cond delay="0"/>
                                          </p:stCondLst>
                                        </p:cTn>
                                        <p:tgtEl>
                                          <p:spTgt spid="228356"/>
                                        </p:tgtEl>
                                        <p:attrNameLst>
                                          <p:attrName>style.visibility</p:attrName>
                                        </p:attrNameLst>
                                      </p:cBhvr>
                                      <p:to>
                                        <p:strVal val="visible"/>
                                      </p:to>
                                    </p:set>
                                    <p:animEffect transition="in" filter="checkerboard(across)">
                                      <p:cBhvr>
                                        <p:cTn id="21" dur="500"/>
                                        <p:tgtEl>
                                          <p:spTgt spid="2283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5" presetClass="path" presetSubtype="0" accel="50000" decel="50000" fill="hold" grpId="1" nodeType="clickEffect">
                                  <p:stCondLst>
                                    <p:cond delay="0"/>
                                  </p:stCondLst>
                                  <p:childTnLst>
                                    <p:animMotion origin="layout" path="M -3.33333E-6 1.48148E-6 L -1.02916 -0.0081 " pathEditMode="relative" rAng="0" ptsTypes="AA">
                                      <p:cBhvr>
                                        <p:cTn id="25" dur="1000" fill="hold"/>
                                        <p:tgtEl>
                                          <p:spTgt spid="228362"/>
                                        </p:tgtEl>
                                        <p:attrNameLst>
                                          <p:attrName>ppt_x</p:attrName>
                                          <p:attrName>ppt_y</p:attrName>
                                        </p:attrNameLst>
                                      </p:cBhvr>
                                      <p:rCtr x="-515" y="-4"/>
                                    </p:animMotion>
                                  </p:childTnLst>
                                </p:cTn>
                              </p:par>
                            </p:childTnLst>
                          </p:cTn>
                        </p:par>
                        <p:par>
                          <p:cTn id="26" fill="hold" nodeType="afterGroup">
                            <p:stCondLst>
                              <p:cond delay="1000"/>
                            </p:stCondLst>
                            <p:childTnLst>
                              <p:par>
                                <p:cTn id="27" presetID="35" presetClass="path" presetSubtype="0" accel="50000" decel="50000" fill="hold" grpId="1" nodeType="afterEffect">
                                  <p:stCondLst>
                                    <p:cond delay="0"/>
                                  </p:stCondLst>
                                  <p:childTnLst>
                                    <p:animMotion origin="layout" path="M -3.33333E-6 3.7037E-7 L -1.04583 -0.0081 " pathEditMode="relative" rAng="0" ptsTypes="AA">
                                      <p:cBhvr>
                                        <p:cTn id="28" dur="1000" fill="hold"/>
                                        <p:tgtEl>
                                          <p:spTgt spid="228355"/>
                                        </p:tgtEl>
                                        <p:attrNameLst>
                                          <p:attrName>ppt_x</p:attrName>
                                          <p:attrName>ppt_y</p:attrName>
                                        </p:attrNameLst>
                                      </p:cBhvr>
                                      <p:rCtr x="-523" y="-4"/>
                                    </p:animMotion>
                                  </p:childTnLst>
                                </p:cTn>
                              </p:par>
                              <p:par>
                                <p:cTn id="29" presetID="42" presetClass="path" presetSubtype="0" accel="50000" decel="50000" fill="hold" grpId="1" nodeType="withEffect">
                                  <p:stCondLst>
                                    <p:cond delay="0"/>
                                  </p:stCondLst>
                                  <p:iterate type="lt">
                                    <p:tmPct val="0"/>
                                  </p:iterate>
                                  <p:childTnLst>
                                    <p:animMotion origin="layout" path="M 0.09167 0.02222 L 0.10834 -0.26134 " pathEditMode="relative" rAng="0" ptsTypes="AA">
                                      <p:cBhvr>
                                        <p:cTn id="30" dur="2000" fill="hold"/>
                                        <p:tgtEl>
                                          <p:spTgt spid="228356"/>
                                        </p:tgtEl>
                                        <p:attrNameLst>
                                          <p:attrName>ppt_x</p:attrName>
                                          <p:attrName>ppt_y</p:attrName>
                                        </p:attrNameLst>
                                      </p:cBhvr>
                                      <p:rCtr x="8" y="-142"/>
                                    </p:animMotion>
                                  </p:childTnLst>
                                  <p:subTnLst>
                                    <p:audio>
                                      <p:cMediaNode>
                                        <p:cTn display="0" masterRel="sameClick">
                                          <p:stCondLst>
                                            <p:cond evt="begin" delay="0">
                                              <p:tn val="29"/>
                                            </p:cond>
                                          </p:stCondLst>
                                          <p:endCondLst>
                                            <p:cond evt="onStopAudio" delay="0">
                                              <p:tgtEl>
                                                <p:sldTgt/>
                                              </p:tgtEl>
                                            </p:cond>
                                          </p:endCondLst>
                                        </p:cTn>
                                        <p:tgtEl>
                                          <p:sndTgt r:embed="rId2" name="applause.wav" builtIn="1"/>
                                        </p:tgtEl>
                                      </p:cMediaNode>
                                    </p:audio>
                                  </p:subTnLst>
                                </p:cTn>
                              </p:par>
                            </p:childTnLst>
                          </p:cTn>
                        </p:par>
                        <p:par>
                          <p:cTn id="31" fill="hold" nodeType="afterGroup">
                            <p:stCondLst>
                              <p:cond delay="3000"/>
                            </p:stCondLst>
                            <p:childTnLst>
                              <p:par>
                                <p:cTn id="32" presetID="3" presetClass="emph" presetSubtype="2" fill="hold" grpId="2" nodeType="afterEffect">
                                  <p:stCondLst>
                                    <p:cond delay="0"/>
                                  </p:stCondLst>
                                  <p:iterate type="lt">
                                    <p:tmPct val="0"/>
                                  </p:iterate>
                                  <p:childTnLst>
                                    <p:animClr clrSpc="rgb" dir="cw">
                                      <p:cBhvr override="childStyle">
                                        <p:cTn id="33" dur="2000" fill="hold"/>
                                        <p:tgtEl>
                                          <p:spTgt spid="228356"/>
                                        </p:tgtEl>
                                        <p:attrNameLst>
                                          <p:attrName>style.color</p:attrName>
                                        </p:attrNameLst>
                                      </p:cBhvr>
                                      <p:to>
                                        <a:srgbClr val="FF0066"/>
                                      </p:to>
                                    </p:animClr>
                                  </p:childTnLst>
                                  <p:subTnLst>
                                    <p:audio>
                                      <p:cMediaNode>
                                        <p:cTn display="0" masterRel="sameClick">
                                          <p:stCondLst>
                                            <p:cond evt="begin" delay="0">
                                              <p:tn val="32"/>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animBg="1"/>
      <p:bldP spid="228355" grpId="0" animBg="1"/>
      <p:bldP spid="228355" grpId="1" animBg="1"/>
      <p:bldP spid="228356" grpId="0" animBg="1"/>
      <p:bldP spid="228356" grpId="1" animBg="1"/>
      <p:bldP spid="228356" grpId="2" animBg="1"/>
      <p:bldP spid="228362" grpId="0" animBg="1"/>
      <p:bldP spid="22836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ANd9GcQ9owMzt0opOcW-7Y4akvaImeujVpiexU3kLH128ibbvTGabsOmF_H5LEF1q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1747" name="Rectangle 7"/>
          <p:cNvSpPr>
            <a:spLocks noChangeArrowheads="1"/>
          </p:cNvSpPr>
          <p:nvPr/>
        </p:nvSpPr>
        <p:spPr bwMode="auto">
          <a:xfrm>
            <a:off x="838200" y="3200400"/>
            <a:ext cx="6323013" cy="1200150"/>
          </a:xfrm>
          <a:prstGeom prst="rect">
            <a:avLst/>
          </a:prstGeom>
          <a:noFill/>
          <a:ln w="9525">
            <a:noFill/>
            <a:miter lim="800000"/>
            <a:headEnd/>
            <a:tailEnd/>
          </a:ln>
        </p:spPr>
        <p:txBody>
          <a:bodyPr>
            <a:spAutoFit/>
          </a:bodyPr>
          <a:lstStyle/>
          <a:p>
            <a:pPr eaLnBrk="1" hangingPunct="1">
              <a:spcBef>
                <a:spcPct val="50000"/>
              </a:spcBef>
            </a:pPr>
            <a:r>
              <a:rPr lang="en-US" sz="3600" b="1">
                <a:solidFill>
                  <a:srgbClr val="0000FF"/>
                </a:solidFill>
              </a:rPr>
              <a:t>Chuẩn bị bài: Thái </a:t>
            </a:r>
            <a:r>
              <a:rPr lang="vi-VN" sz="3600" b="1">
                <a:solidFill>
                  <a:srgbClr val="0000FF"/>
                </a:solidFill>
              </a:rPr>
              <a:t>đ</a:t>
            </a:r>
            <a:r>
              <a:rPr lang="en-US" sz="3600" b="1">
                <a:solidFill>
                  <a:srgbClr val="0000FF"/>
                </a:solidFill>
              </a:rPr>
              <a:t>ộ </a:t>
            </a:r>
            <a:r>
              <a:rPr lang="vi-VN" sz="3600" b="1">
                <a:solidFill>
                  <a:srgbClr val="0000FF"/>
                </a:solidFill>
              </a:rPr>
              <a:t>đ</a:t>
            </a:r>
            <a:r>
              <a:rPr lang="en-US" sz="3600" b="1">
                <a:solidFill>
                  <a:srgbClr val="0000FF"/>
                </a:solidFill>
              </a:rPr>
              <a:t>ối với ng</a:t>
            </a:r>
            <a:r>
              <a:rPr lang="vi-VN" sz="3600" b="1">
                <a:solidFill>
                  <a:srgbClr val="0000FF"/>
                </a:solidFill>
              </a:rPr>
              <a:t>ư</a:t>
            </a:r>
            <a:r>
              <a:rPr lang="en-US" sz="3600" b="1">
                <a:solidFill>
                  <a:srgbClr val="0000FF"/>
                </a:solidFill>
              </a:rPr>
              <a:t>ời nhiễm HIV/AIDS</a:t>
            </a:r>
          </a:p>
        </p:txBody>
      </p:sp>
      <p:sp>
        <p:nvSpPr>
          <p:cNvPr id="249864" name="WordArt 8"/>
          <p:cNvSpPr>
            <a:spLocks noChangeArrowheads="1" noChangeShapeType="1" noTextEdit="1"/>
          </p:cNvSpPr>
          <p:nvPr/>
        </p:nvSpPr>
        <p:spPr bwMode="auto">
          <a:xfrm>
            <a:off x="1600200" y="914400"/>
            <a:ext cx="6553200" cy="1581150"/>
          </a:xfrm>
          <a:prstGeom prst="rect">
            <a:avLst/>
          </a:prstGeom>
        </p:spPr>
        <p:txBody>
          <a:bodyPr wrap="none" fromWordArt="1">
            <a:prstTxWarp prst="textWave1">
              <a:avLst>
                <a:gd name="adj1" fmla="val 13005"/>
                <a:gd name="adj2" fmla="val 0"/>
              </a:avLst>
            </a:prstTxWarp>
          </a:bodyPr>
          <a:lstStyle/>
          <a:p>
            <a:pPr algn="ctr"/>
            <a:r>
              <a:rPr lang="vi-VN" sz="3600" b="1" i="1" kern="10">
                <a:ln w="19050">
                  <a:solidFill>
                    <a:srgbClr val="FF0000"/>
                  </a:solidFill>
                  <a:round/>
                  <a:headEnd/>
                  <a:tailEnd/>
                </a:ln>
                <a:solidFill>
                  <a:srgbClr val="FF0000"/>
                </a:solidFill>
                <a:effectLst>
                  <a:outerShdw dist="35921" dir="2700000" algn="ctr" rotWithShape="0">
                    <a:srgbClr val="990000"/>
                  </a:outerShdw>
                </a:effectLst>
                <a:latin typeface="Arial"/>
                <a:cs typeface="Arial"/>
              </a:rPr>
              <a:t>CHÚC CÁC EM HỌC GIỎI</a:t>
            </a:r>
            <a:endParaRPr lang="en-US" sz="3600" b="1" i="1" kern="10">
              <a:ln w="19050">
                <a:solidFill>
                  <a:srgbClr val="FF00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4986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mph" presetSubtype="0" fill="hold" grpId="1" nodeType="clickEffect">
                                  <p:stCondLst>
                                    <p:cond delay="0"/>
                                  </p:stCondLst>
                                  <p:childTnLst>
                                    <p:animClr clrSpc="hsl" dir="cw">
                                      <p:cBhvr override="childStyle">
                                        <p:cTn id="10" dur="500" fill="hold"/>
                                        <p:tgtEl>
                                          <p:spTgt spid="249864"/>
                                        </p:tgtEl>
                                        <p:attrNameLst>
                                          <p:attrName>style.color</p:attrName>
                                        </p:attrNameLst>
                                      </p:cBhvr>
                                      <p:by>
                                        <p:hsl h="-7200000" s="0" l="0"/>
                                      </p:by>
                                    </p:animClr>
                                    <p:animClr clrSpc="hsl" dir="cw">
                                      <p:cBhvr>
                                        <p:cTn id="11" dur="500" fill="hold"/>
                                        <p:tgtEl>
                                          <p:spTgt spid="249864"/>
                                        </p:tgtEl>
                                        <p:attrNameLst>
                                          <p:attrName>fillcolor</p:attrName>
                                        </p:attrNameLst>
                                      </p:cBhvr>
                                      <p:by>
                                        <p:hsl h="-7200000" s="0" l="0"/>
                                      </p:by>
                                    </p:animClr>
                                    <p:animClr clrSpc="hsl" dir="cw">
                                      <p:cBhvr>
                                        <p:cTn id="12" dur="500" fill="hold"/>
                                        <p:tgtEl>
                                          <p:spTgt spid="249864"/>
                                        </p:tgtEl>
                                        <p:attrNameLst>
                                          <p:attrName>stroke.color</p:attrName>
                                        </p:attrNameLst>
                                      </p:cBhvr>
                                      <p:by>
                                        <p:hsl h="-7200000" s="0" l="0"/>
                                      </p:by>
                                    </p:animClr>
                                    <p:set>
                                      <p:cBhvr>
                                        <p:cTn id="13" dur="500" fill="hold"/>
                                        <p:tgtEl>
                                          <p:spTgt spid="2498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4" grpId="0" animBg="1"/>
      <p:bldP spid="24986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2133600" y="533400"/>
            <a:ext cx="3838575" cy="514350"/>
          </a:xfrm>
          <a:prstGeom prst="rect">
            <a:avLst/>
          </a:prstGeom>
        </p:spPr>
        <p:txBody>
          <a:bodyPr wrap="none" fromWordArt="1">
            <a:prstTxWarp prst="textPlain">
              <a:avLst>
                <a:gd name="adj" fmla="val 50000"/>
              </a:avLst>
            </a:prstTxWarp>
          </a:bodyPr>
          <a:lstStyle/>
          <a:p>
            <a:pPr algn="ctr"/>
            <a:r>
              <a:rPr lang="vi-VN" sz="3600" b="1" i="1" kern="10">
                <a:ln w="19050">
                  <a:solidFill>
                    <a:srgbClr val="006600"/>
                  </a:solidFill>
                  <a:round/>
                  <a:headEnd/>
                  <a:tailEnd/>
                </a:ln>
                <a:solidFill>
                  <a:srgbClr val="FF00FF"/>
                </a:solidFill>
                <a:effectLst>
                  <a:outerShdw dist="35921" dir="2700000" algn="ctr" rotWithShape="0">
                    <a:srgbClr val="990000"/>
                  </a:outerShdw>
                </a:effectLst>
                <a:latin typeface="Arial"/>
                <a:cs typeface="Arial"/>
              </a:rPr>
              <a:t>KIỂM TRA BÀI CŨ</a:t>
            </a:r>
            <a:endParaRPr lang="en-US" sz="3600" b="1" i="1" kern="10">
              <a:ln w="19050">
                <a:solidFill>
                  <a:srgbClr val="006600"/>
                </a:solidFill>
                <a:round/>
                <a:headEnd/>
                <a:tailEnd/>
              </a:ln>
              <a:solidFill>
                <a:srgbClr val="FF00FF"/>
              </a:solidFill>
              <a:effectLst>
                <a:outerShdw dist="35921" dir="2700000" algn="ctr" rotWithShape="0">
                  <a:srgbClr val="990000"/>
                </a:outerShdw>
              </a:effectLst>
              <a:latin typeface="Arial"/>
              <a:cs typeface="Arial"/>
            </a:endParaRPr>
          </a:p>
        </p:txBody>
      </p:sp>
      <p:sp>
        <p:nvSpPr>
          <p:cNvPr id="248837" name="Rectangle 5"/>
          <p:cNvSpPr>
            <a:spLocks noGrp="1" noChangeArrowheads="1"/>
          </p:cNvSpPr>
          <p:nvPr>
            <p:ph type="title"/>
          </p:nvPr>
        </p:nvSpPr>
        <p:spPr>
          <a:xfrm>
            <a:off x="533400" y="1676400"/>
            <a:ext cx="8229600" cy="1219200"/>
          </a:xfrm>
          <a:solidFill>
            <a:schemeClr val="bg1"/>
          </a:solidFill>
          <a:ln>
            <a:solidFill>
              <a:schemeClr val="bg1"/>
            </a:solidFill>
          </a:ln>
        </p:spPr>
        <p:txBody>
          <a:bodyPr/>
          <a:lstStyle/>
          <a:p>
            <a:pPr eaLnBrk="1" hangingPunct="1"/>
            <a:r>
              <a:rPr lang="en-US" b="1" smtClean="0">
                <a:solidFill>
                  <a:srgbClr val="0000FF"/>
                </a:solidFill>
              </a:rPr>
              <a:t>Làm thế nào để phòng bệnh viêm gan A? </a:t>
            </a:r>
            <a:br>
              <a:rPr lang="en-US" b="1" smtClean="0">
                <a:solidFill>
                  <a:srgbClr val="0000FF"/>
                </a:solidFill>
              </a:rPr>
            </a:br>
            <a:endParaRPr lang="en-US" b="1" smtClean="0">
              <a:solidFill>
                <a:srgbClr val="0000FF"/>
              </a:solidFill>
            </a:endParaRPr>
          </a:p>
        </p:txBody>
      </p:sp>
      <p:sp>
        <p:nvSpPr>
          <p:cNvPr id="248838" name="Rectangle 6"/>
          <p:cNvSpPr>
            <a:spLocks noGrp="1" noChangeArrowheads="1"/>
          </p:cNvSpPr>
          <p:nvPr>
            <p:ph type="body" idx="1"/>
          </p:nvPr>
        </p:nvSpPr>
        <p:spPr>
          <a:xfrm>
            <a:off x="457200" y="2743200"/>
            <a:ext cx="8229600" cy="611188"/>
          </a:xfrm>
          <a:noFill/>
        </p:spPr>
        <p:txBody>
          <a:bodyPr/>
          <a:lstStyle/>
          <a:p>
            <a:pPr eaLnBrk="1" hangingPunct="1">
              <a:lnSpc>
                <a:spcPct val="80000"/>
              </a:lnSpc>
              <a:spcBef>
                <a:spcPct val="50000"/>
              </a:spcBef>
              <a:buFont typeface="Wingdings" pitchFamily="2" charset="2"/>
              <a:buNone/>
            </a:pPr>
            <a:r>
              <a:rPr lang="en-US" sz="3600" b="1" smtClean="0">
                <a:solidFill>
                  <a:srgbClr val="FF0000"/>
                </a:solidFill>
              </a:rPr>
              <a:t>Ăn chín ,uống sôi. </a:t>
            </a:r>
          </a:p>
          <a:p>
            <a:pPr eaLnBrk="1" hangingPunct="1">
              <a:lnSpc>
                <a:spcPct val="80000"/>
              </a:lnSpc>
              <a:spcBef>
                <a:spcPct val="50000"/>
              </a:spcBef>
              <a:buFont typeface="Wingdings" pitchFamily="2" charset="2"/>
              <a:buNone/>
            </a:pPr>
            <a:r>
              <a:rPr lang="en-US" sz="4000" b="1" smtClean="0">
                <a:solidFill>
                  <a:srgbClr val="FF0000"/>
                </a:solidFill>
              </a:rPr>
              <a:t>Rửa tay sạch trước khi ăn và sau khi đi đại tiện</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8837"/>
                                        </p:tgtEl>
                                        <p:attrNameLst>
                                          <p:attrName>style.visibility</p:attrName>
                                        </p:attrNameLst>
                                      </p:cBhvr>
                                      <p:to>
                                        <p:strVal val="visible"/>
                                      </p:to>
                                    </p:set>
                                    <p:animEffect transition="in" filter="diamond(in)">
                                      <p:cBhvr>
                                        <p:cTn id="7" dur="2000"/>
                                        <p:tgtEl>
                                          <p:spTgt spid="248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8838">
                                            <p:txEl>
                                              <p:pRg st="0" end="0"/>
                                            </p:txEl>
                                          </p:spTgt>
                                        </p:tgtEl>
                                        <p:attrNameLst>
                                          <p:attrName>style.visibility</p:attrName>
                                        </p:attrNameLst>
                                      </p:cBhvr>
                                      <p:to>
                                        <p:strVal val="visible"/>
                                      </p:to>
                                    </p:set>
                                    <p:anim calcmode="lin" valueType="num">
                                      <p:cBhvr additive="base">
                                        <p:cTn id="12" dur="500" fill="hold"/>
                                        <p:tgtEl>
                                          <p:spTgt spid="24883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88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8838">
                                            <p:txEl>
                                              <p:pRg st="1" end="1"/>
                                            </p:txEl>
                                          </p:spTgt>
                                        </p:tgtEl>
                                        <p:attrNameLst>
                                          <p:attrName>style.visibility</p:attrName>
                                        </p:attrNameLst>
                                      </p:cBhvr>
                                      <p:to>
                                        <p:strVal val="visible"/>
                                      </p:to>
                                    </p:set>
                                    <p:anim calcmode="lin" valueType="num">
                                      <p:cBhvr additive="base">
                                        <p:cTn id="18" dur="500" fill="hold"/>
                                        <p:tgtEl>
                                          <p:spTgt spid="24883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883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animBg="1"/>
      <p:bldP spid="24883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1" name="Rectangle 11"/>
          <p:cNvSpPr>
            <a:spLocks noChangeArrowheads="1"/>
          </p:cNvSpPr>
          <p:nvPr/>
        </p:nvSpPr>
        <p:spPr bwMode="auto">
          <a:xfrm>
            <a:off x="2362200" y="1524000"/>
            <a:ext cx="5334000" cy="685800"/>
          </a:xfrm>
          <a:prstGeom prst="rect">
            <a:avLst/>
          </a:prstGeom>
          <a:noFill/>
          <a:ln w="9525">
            <a:noFill/>
            <a:miter lim="800000"/>
            <a:headEnd/>
            <a:tailEnd/>
          </a:ln>
        </p:spPr>
        <p:txBody>
          <a:bodyPr anchor="ctr"/>
          <a:lstStyle/>
          <a:p>
            <a:pPr eaLnBrk="1" hangingPunct="1"/>
            <a:r>
              <a:rPr lang="en-US" sz="3300" b="1">
                <a:solidFill>
                  <a:srgbClr val="0000FF"/>
                </a:solidFill>
              </a:rPr>
              <a:t>Bạn biết gì về HIV / AIDS</a:t>
            </a:r>
            <a:r>
              <a:rPr lang="en-US" sz="2100">
                <a:solidFill>
                  <a:srgbClr val="006600"/>
                </a:solidFill>
              </a:rPr>
              <a:t>    </a:t>
            </a:r>
          </a:p>
        </p:txBody>
      </p:sp>
      <p:pic>
        <p:nvPicPr>
          <p:cNvPr id="194572" name="Picture 12" descr="images"/>
          <p:cNvPicPr>
            <a:picLocks noChangeAspect="1" noChangeArrowheads="1"/>
          </p:cNvPicPr>
          <p:nvPr/>
        </p:nvPicPr>
        <p:blipFill>
          <a:blip r:embed="rId2"/>
          <a:srcRect/>
          <a:stretch>
            <a:fillRect/>
          </a:stretch>
        </p:blipFill>
        <p:spPr bwMode="auto">
          <a:xfrm>
            <a:off x="0" y="3733800"/>
            <a:ext cx="3962400" cy="2674938"/>
          </a:xfrm>
          <a:prstGeom prst="rect">
            <a:avLst/>
          </a:prstGeom>
          <a:noFill/>
          <a:ln w="9525">
            <a:noFill/>
            <a:miter lim="800000"/>
            <a:headEnd/>
            <a:tailEnd/>
          </a:ln>
        </p:spPr>
      </p:pic>
      <p:pic>
        <p:nvPicPr>
          <p:cNvPr id="194573" name="Picture 13" descr="images"/>
          <p:cNvPicPr>
            <a:picLocks noChangeAspect="1" noChangeArrowheads="1"/>
          </p:cNvPicPr>
          <p:nvPr/>
        </p:nvPicPr>
        <p:blipFill>
          <a:blip r:embed="rId3"/>
          <a:srcRect/>
          <a:stretch>
            <a:fillRect/>
          </a:stretch>
        </p:blipFill>
        <p:spPr bwMode="auto">
          <a:xfrm>
            <a:off x="4267200" y="3733800"/>
            <a:ext cx="1762125" cy="2667000"/>
          </a:xfrm>
          <a:prstGeom prst="rect">
            <a:avLst/>
          </a:prstGeom>
          <a:noFill/>
          <a:ln w="9525">
            <a:noFill/>
            <a:miter lim="800000"/>
            <a:headEnd/>
            <a:tailEnd/>
          </a:ln>
        </p:spPr>
      </p:pic>
      <p:pic>
        <p:nvPicPr>
          <p:cNvPr id="194574" name="Picture 14" descr="RBWBUTNB"/>
          <p:cNvPicPr>
            <a:picLocks noChangeAspect="1" noChangeArrowheads="1" noCrop="1"/>
          </p:cNvPicPr>
          <p:nvPr/>
        </p:nvPicPr>
        <p:blipFill>
          <a:blip r:embed="rId4"/>
          <a:srcRect/>
          <a:stretch>
            <a:fillRect/>
          </a:stretch>
        </p:blipFill>
        <p:spPr bwMode="auto">
          <a:xfrm>
            <a:off x="304800" y="381000"/>
            <a:ext cx="838200" cy="838200"/>
          </a:xfrm>
          <a:prstGeom prst="rect">
            <a:avLst/>
          </a:prstGeom>
          <a:noFill/>
          <a:ln w="9525">
            <a:noFill/>
            <a:miter lim="800000"/>
            <a:headEnd/>
            <a:tailEnd/>
          </a:ln>
        </p:spPr>
      </p:pic>
      <p:pic>
        <p:nvPicPr>
          <p:cNvPr id="194575" name="Picture 15" descr="aobau"/>
          <p:cNvPicPr>
            <a:picLocks noChangeAspect="1" noChangeArrowheads="1"/>
          </p:cNvPicPr>
          <p:nvPr/>
        </p:nvPicPr>
        <p:blipFill>
          <a:blip r:embed="rId5"/>
          <a:srcRect/>
          <a:stretch>
            <a:fillRect/>
          </a:stretch>
        </p:blipFill>
        <p:spPr bwMode="auto">
          <a:xfrm>
            <a:off x="6096000" y="3810000"/>
            <a:ext cx="2667000" cy="2667000"/>
          </a:xfrm>
          <a:prstGeom prst="rect">
            <a:avLst/>
          </a:prstGeom>
          <a:noFill/>
          <a:ln w="9525">
            <a:noFill/>
            <a:miter lim="800000"/>
            <a:headEnd/>
            <a:tailEnd/>
          </a:ln>
        </p:spPr>
      </p:pic>
      <p:sp>
        <p:nvSpPr>
          <p:cNvPr id="6151" name="Text Box 16"/>
          <p:cNvSpPr txBox="1">
            <a:spLocks noChangeArrowheads="1"/>
          </p:cNvSpPr>
          <p:nvPr/>
        </p:nvSpPr>
        <p:spPr bwMode="auto">
          <a:xfrm>
            <a:off x="1676400" y="38100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sp>
        <p:nvSpPr>
          <p:cNvPr id="194577" name="Rectangle 17"/>
          <p:cNvSpPr>
            <a:spLocks noChangeArrowheads="1"/>
          </p:cNvSpPr>
          <p:nvPr/>
        </p:nvSpPr>
        <p:spPr bwMode="auto">
          <a:xfrm>
            <a:off x="1143000" y="1295400"/>
            <a:ext cx="7010400" cy="1371600"/>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accent1"/>
              </a:buClr>
              <a:buFont typeface="Wingdings" pitchFamily="2" charset="2"/>
              <a:buNone/>
            </a:pPr>
            <a:r>
              <a:rPr lang="en-US" sz="3600" b="1">
                <a:solidFill>
                  <a:srgbClr val="0000FF"/>
                </a:solidFill>
              </a:rPr>
              <a:t>- HIV là vi rút gây suy giảm miễn dịch.</a:t>
            </a:r>
          </a:p>
          <a:p>
            <a:pPr marL="342900" indent="-342900" eaLnBrk="1" hangingPunct="1">
              <a:lnSpc>
                <a:spcPct val="90000"/>
              </a:lnSpc>
              <a:spcBef>
                <a:spcPct val="20000"/>
              </a:spcBef>
              <a:buClr>
                <a:schemeClr val="accent1"/>
              </a:buClr>
            </a:pPr>
            <a:r>
              <a:rPr lang="en-US" sz="3600" b="1">
                <a:solidFill>
                  <a:srgbClr val="0000FF"/>
                </a:solidFill>
              </a:rPr>
              <a:t>- AIDS là “hội chứng suy giảm miễn dịch mắc phải”.</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194574"/>
                                        </p:tgtEl>
                                        <p:attrNameLst>
                                          <p:attrName>style.visibility</p:attrName>
                                        </p:attrNameLst>
                                      </p:cBhvr>
                                      <p:to>
                                        <p:strVal val="visible"/>
                                      </p:to>
                                    </p:set>
                                    <p:animEffect transition="in" filter="plus(in)">
                                      <p:cBhvr>
                                        <p:cTn id="7" dur="2000"/>
                                        <p:tgtEl>
                                          <p:spTgt spid="1945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71"/>
                                        </p:tgtEl>
                                        <p:attrNameLst>
                                          <p:attrName>style.visibility</p:attrName>
                                        </p:attrNameLst>
                                      </p:cBhvr>
                                      <p:to>
                                        <p:strVal val="visible"/>
                                      </p:to>
                                    </p:set>
                                    <p:animEffect transition="in" filter="fade">
                                      <p:cBhvr>
                                        <p:cTn id="10" dur="2000"/>
                                        <p:tgtEl>
                                          <p:spTgt spid="1945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194572"/>
                                        </p:tgtEl>
                                        <p:attrNameLst>
                                          <p:attrName>style.visibility</p:attrName>
                                        </p:attrNameLst>
                                      </p:cBhvr>
                                      <p:to>
                                        <p:strVal val="visible"/>
                                      </p:to>
                                    </p:set>
                                    <p:anim calcmode="lin" valueType="num">
                                      <p:cBhvr>
                                        <p:cTn id="15" dur="2000" fill="hold"/>
                                        <p:tgtEl>
                                          <p:spTgt spid="194572"/>
                                        </p:tgtEl>
                                        <p:attrNameLst>
                                          <p:attrName>ppt_w</p:attrName>
                                        </p:attrNameLst>
                                      </p:cBhvr>
                                      <p:tavLst>
                                        <p:tav tm="0">
                                          <p:val>
                                            <p:strVal val="#ppt_w*0.70"/>
                                          </p:val>
                                        </p:tav>
                                        <p:tav tm="100000">
                                          <p:val>
                                            <p:strVal val="#ppt_w"/>
                                          </p:val>
                                        </p:tav>
                                      </p:tavLst>
                                    </p:anim>
                                    <p:anim calcmode="lin" valueType="num">
                                      <p:cBhvr>
                                        <p:cTn id="16" dur="2000" fill="hold"/>
                                        <p:tgtEl>
                                          <p:spTgt spid="194572"/>
                                        </p:tgtEl>
                                        <p:attrNameLst>
                                          <p:attrName>ppt_h</p:attrName>
                                        </p:attrNameLst>
                                      </p:cBhvr>
                                      <p:tavLst>
                                        <p:tav tm="0">
                                          <p:val>
                                            <p:strVal val="#ppt_h"/>
                                          </p:val>
                                        </p:tav>
                                        <p:tav tm="100000">
                                          <p:val>
                                            <p:strVal val="#ppt_h"/>
                                          </p:val>
                                        </p:tav>
                                      </p:tavLst>
                                    </p:anim>
                                    <p:animEffect transition="in" filter="fade">
                                      <p:cBhvr>
                                        <p:cTn id="17" dur="2000"/>
                                        <p:tgtEl>
                                          <p:spTgt spid="194572"/>
                                        </p:tgtEl>
                                      </p:cBhvr>
                                    </p:animEffect>
                                  </p:childTnLst>
                                </p:cTn>
                              </p:par>
                            </p:childTnLst>
                          </p:cTn>
                        </p:par>
                        <p:par>
                          <p:cTn id="18" fill="hold" nodeType="afterGroup">
                            <p:stCondLst>
                              <p:cond delay="2000"/>
                            </p:stCondLst>
                            <p:childTnLst>
                              <p:par>
                                <p:cTn id="19" presetID="53" presetClass="entr" presetSubtype="0" fill="hold" nodeType="afterEffect">
                                  <p:stCondLst>
                                    <p:cond delay="0"/>
                                  </p:stCondLst>
                                  <p:childTnLst>
                                    <p:set>
                                      <p:cBhvr>
                                        <p:cTn id="20" dur="1" fill="hold">
                                          <p:stCondLst>
                                            <p:cond delay="0"/>
                                          </p:stCondLst>
                                        </p:cTn>
                                        <p:tgtEl>
                                          <p:spTgt spid="194573"/>
                                        </p:tgtEl>
                                        <p:attrNameLst>
                                          <p:attrName>style.visibility</p:attrName>
                                        </p:attrNameLst>
                                      </p:cBhvr>
                                      <p:to>
                                        <p:strVal val="visible"/>
                                      </p:to>
                                    </p:set>
                                    <p:anim calcmode="lin" valueType="num">
                                      <p:cBhvr>
                                        <p:cTn id="21" dur="2000" fill="hold"/>
                                        <p:tgtEl>
                                          <p:spTgt spid="194573"/>
                                        </p:tgtEl>
                                        <p:attrNameLst>
                                          <p:attrName>ppt_w</p:attrName>
                                        </p:attrNameLst>
                                      </p:cBhvr>
                                      <p:tavLst>
                                        <p:tav tm="0">
                                          <p:val>
                                            <p:fltVal val="0"/>
                                          </p:val>
                                        </p:tav>
                                        <p:tav tm="100000">
                                          <p:val>
                                            <p:strVal val="#ppt_w"/>
                                          </p:val>
                                        </p:tav>
                                      </p:tavLst>
                                    </p:anim>
                                    <p:anim calcmode="lin" valueType="num">
                                      <p:cBhvr>
                                        <p:cTn id="22" dur="2000" fill="hold"/>
                                        <p:tgtEl>
                                          <p:spTgt spid="194573"/>
                                        </p:tgtEl>
                                        <p:attrNameLst>
                                          <p:attrName>ppt_h</p:attrName>
                                        </p:attrNameLst>
                                      </p:cBhvr>
                                      <p:tavLst>
                                        <p:tav tm="0">
                                          <p:val>
                                            <p:fltVal val="0"/>
                                          </p:val>
                                        </p:tav>
                                        <p:tav tm="100000">
                                          <p:val>
                                            <p:strVal val="#ppt_h"/>
                                          </p:val>
                                        </p:tav>
                                      </p:tavLst>
                                    </p:anim>
                                    <p:animEffect transition="in" filter="fade">
                                      <p:cBhvr>
                                        <p:cTn id="23" dur="2000"/>
                                        <p:tgtEl>
                                          <p:spTgt spid="194573"/>
                                        </p:tgtEl>
                                      </p:cBhvr>
                                    </p:animEffect>
                                  </p:childTnLst>
                                </p:cTn>
                              </p:par>
                            </p:childTnLst>
                          </p:cTn>
                        </p:par>
                        <p:par>
                          <p:cTn id="24" fill="hold" nodeType="afterGroup">
                            <p:stCondLst>
                              <p:cond delay="4000"/>
                            </p:stCondLst>
                            <p:childTnLst>
                              <p:par>
                                <p:cTn id="25" presetID="55" presetClass="entr" presetSubtype="0" fill="hold" nodeType="afterEffect">
                                  <p:stCondLst>
                                    <p:cond delay="0"/>
                                  </p:stCondLst>
                                  <p:childTnLst>
                                    <p:set>
                                      <p:cBhvr>
                                        <p:cTn id="26" dur="1" fill="hold">
                                          <p:stCondLst>
                                            <p:cond delay="0"/>
                                          </p:stCondLst>
                                        </p:cTn>
                                        <p:tgtEl>
                                          <p:spTgt spid="194575"/>
                                        </p:tgtEl>
                                        <p:attrNameLst>
                                          <p:attrName>style.visibility</p:attrName>
                                        </p:attrNameLst>
                                      </p:cBhvr>
                                      <p:to>
                                        <p:strVal val="visible"/>
                                      </p:to>
                                    </p:set>
                                    <p:anim calcmode="lin" valueType="num">
                                      <p:cBhvr>
                                        <p:cTn id="27" dur="2000" fill="hold"/>
                                        <p:tgtEl>
                                          <p:spTgt spid="194575"/>
                                        </p:tgtEl>
                                        <p:attrNameLst>
                                          <p:attrName>ppt_w</p:attrName>
                                        </p:attrNameLst>
                                      </p:cBhvr>
                                      <p:tavLst>
                                        <p:tav tm="0">
                                          <p:val>
                                            <p:strVal val="#ppt_w*0.70"/>
                                          </p:val>
                                        </p:tav>
                                        <p:tav tm="100000">
                                          <p:val>
                                            <p:strVal val="#ppt_w"/>
                                          </p:val>
                                        </p:tav>
                                      </p:tavLst>
                                    </p:anim>
                                    <p:anim calcmode="lin" valueType="num">
                                      <p:cBhvr>
                                        <p:cTn id="28" dur="2000" fill="hold"/>
                                        <p:tgtEl>
                                          <p:spTgt spid="194575"/>
                                        </p:tgtEl>
                                        <p:attrNameLst>
                                          <p:attrName>ppt_h</p:attrName>
                                        </p:attrNameLst>
                                      </p:cBhvr>
                                      <p:tavLst>
                                        <p:tav tm="0">
                                          <p:val>
                                            <p:strVal val="#ppt_h"/>
                                          </p:val>
                                        </p:tav>
                                        <p:tav tm="100000">
                                          <p:val>
                                            <p:strVal val="#ppt_h"/>
                                          </p:val>
                                        </p:tav>
                                      </p:tavLst>
                                    </p:anim>
                                    <p:animEffect transition="in" filter="fade">
                                      <p:cBhvr>
                                        <p:cTn id="29" dur="2000"/>
                                        <p:tgtEl>
                                          <p:spTgt spid="1945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1" nodeType="clickEffect">
                                  <p:stCondLst>
                                    <p:cond delay="0"/>
                                  </p:stCondLst>
                                  <p:childTnLst>
                                    <p:set>
                                      <p:cBhvr>
                                        <p:cTn id="33" dur="1" fill="hold">
                                          <p:stCondLst>
                                            <p:cond delay="0"/>
                                          </p:stCondLst>
                                        </p:cTn>
                                        <p:tgtEl>
                                          <p:spTgt spid="194571"/>
                                        </p:tgtEl>
                                        <p:attrNameLst>
                                          <p:attrName>style.visibility</p:attrName>
                                        </p:attrNameLst>
                                      </p:cBhvr>
                                      <p:to>
                                        <p:strVal val="visible"/>
                                      </p:to>
                                    </p:set>
                                    <p:animEffect transition="in" filter="box(in)">
                                      <p:cBhvr>
                                        <p:cTn id="34" dur="500"/>
                                        <p:tgtEl>
                                          <p:spTgt spid="19457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2" nodeType="clickEffect">
                                  <p:stCondLst>
                                    <p:cond delay="0"/>
                                  </p:stCondLst>
                                  <p:childTnLst>
                                    <p:animEffect transition="out" filter="blinds(horizontal)">
                                      <p:cBhvr>
                                        <p:cTn id="38" dur="500"/>
                                        <p:tgtEl>
                                          <p:spTgt spid="194571"/>
                                        </p:tgtEl>
                                      </p:cBhvr>
                                    </p:animEffect>
                                    <p:set>
                                      <p:cBhvr>
                                        <p:cTn id="39" dur="1" fill="hold">
                                          <p:stCondLst>
                                            <p:cond delay="499"/>
                                          </p:stCondLst>
                                        </p:cTn>
                                        <p:tgtEl>
                                          <p:spTgt spid="194571"/>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194577">
                                            <p:txEl>
                                              <p:pRg st="0" end="0"/>
                                            </p:txEl>
                                          </p:spTgt>
                                        </p:tgtEl>
                                        <p:attrNameLst>
                                          <p:attrName>style.visibility</p:attrName>
                                        </p:attrNameLst>
                                      </p:cBhvr>
                                      <p:to>
                                        <p:strVal val="visible"/>
                                      </p:to>
                                    </p:set>
                                    <p:animEffect transition="in" filter="box(in)">
                                      <p:cBhvr>
                                        <p:cTn id="44" dur="500"/>
                                        <p:tgtEl>
                                          <p:spTgt spid="194577">
                                            <p:txEl>
                                              <p:pRg st="0" end="0"/>
                                            </p:txEl>
                                          </p:spTgt>
                                        </p:tgtEl>
                                      </p:cBhvr>
                                    </p:animEffect>
                                  </p:childTnLst>
                                </p:cTn>
                              </p:par>
                              <p:par>
                                <p:cTn id="45" presetID="4" presetClass="entr" presetSubtype="16" fill="hold" nodeType="withEffect">
                                  <p:stCondLst>
                                    <p:cond delay="0"/>
                                  </p:stCondLst>
                                  <p:childTnLst>
                                    <p:set>
                                      <p:cBhvr>
                                        <p:cTn id="46" dur="1" fill="hold">
                                          <p:stCondLst>
                                            <p:cond delay="0"/>
                                          </p:stCondLst>
                                        </p:cTn>
                                        <p:tgtEl>
                                          <p:spTgt spid="194577">
                                            <p:txEl>
                                              <p:pRg st="1" end="1"/>
                                            </p:txEl>
                                          </p:spTgt>
                                        </p:tgtEl>
                                        <p:attrNameLst>
                                          <p:attrName>style.visibility</p:attrName>
                                        </p:attrNameLst>
                                      </p:cBhvr>
                                      <p:to>
                                        <p:strVal val="visible"/>
                                      </p:to>
                                    </p:set>
                                    <p:animEffect transition="in" filter="box(in)">
                                      <p:cBhvr>
                                        <p:cTn id="47" dur="500"/>
                                        <p:tgtEl>
                                          <p:spTgt spid="19457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4577">
                                            <p:txEl>
                                              <p:pRg st="0" end="0"/>
                                            </p:txEl>
                                          </p:spTgt>
                                        </p:tgtEl>
                                        <p:attrNameLst>
                                          <p:attrName>style.visibility</p:attrName>
                                        </p:attrNameLst>
                                      </p:cBhvr>
                                      <p:to>
                                        <p:strVal val="visible"/>
                                      </p:to>
                                    </p:set>
                                    <p:animEffect transition="in" filter="blinds(horizontal)">
                                      <p:cBhvr>
                                        <p:cTn id="52" dur="500"/>
                                        <p:tgtEl>
                                          <p:spTgt spid="194577">
                                            <p:txEl>
                                              <p:pRg st="0" end="0"/>
                                            </p:tx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4577">
                                            <p:txEl>
                                              <p:pRg st="1" end="1"/>
                                            </p:txEl>
                                          </p:spTgt>
                                        </p:tgtEl>
                                        <p:attrNameLst>
                                          <p:attrName>style.visibility</p:attrName>
                                        </p:attrNameLst>
                                      </p:cBhvr>
                                      <p:to>
                                        <p:strVal val="visible"/>
                                      </p:to>
                                    </p:set>
                                    <p:animEffect transition="in" filter="blinds(horizontal)">
                                      <p:cBhvr>
                                        <p:cTn id="55" dur="500"/>
                                        <p:tgtEl>
                                          <p:spTgt spid="1945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1" grpId="0"/>
      <p:bldP spid="194571" grpId="1"/>
      <p:bldP spid="194571" grpId="2"/>
      <p:bldP spid="19457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93" name="Picture 9" descr="hiv10"/>
          <p:cNvPicPr>
            <a:picLocks noChangeAspect="1" noChangeArrowheads="1"/>
          </p:cNvPicPr>
          <p:nvPr/>
        </p:nvPicPr>
        <p:blipFill>
          <a:blip r:embed="rId2"/>
          <a:srcRect/>
          <a:stretch>
            <a:fillRect/>
          </a:stretch>
        </p:blipFill>
        <p:spPr bwMode="auto">
          <a:xfrm>
            <a:off x="533400" y="1752600"/>
            <a:ext cx="3657600" cy="4876800"/>
          </a:xfrm>
          <a:prstGeom prst="rect">
            <a:avLst/>
          </a:prstGeom>
          <a:noFill/>
          <a:ln w="9525">
            <a:noFill/>
            <a:miter lim="800000"/>
            <a:headEnd/>
            <a:tailEnd/>
          </a:ln>
        </p:spPr>
      </p:pic>
      <p:pic>
        <p:nvPicPr>
          <p:cNvPr id="195594" name="Picture 10" descr="images"/>
          <p:cNvPicPr>
            <a:picLocks noChangeAspect="1" noChangeArrowheads="1"/>
          </p:cNvPicPr>
          <p:nvPr/>
        </p:nvPicPr>
        <p:blipFill>
          <a:blip r:embed="rId3"/>
          <a:srcRect/>
          <a:stretch>
            <a:fillRect/>
          </a:stretch>
        </p:blipFill>
        <p:spPr bwMode="auto">
          <a:xfrm>
            <a:off x="4648200" y="1676400"/>
            <a:ext cx="4038600" cy="2438400"/>
          </a:xfrm>
          <a:prstGeom prst="rect">
            <a:avLst/>
          </a:prstGeom>
          <a:noFill/>
          <a:ln w="9525">
            <a:noFill/>
            <a:miter lim="800000"/>
            <a:headEnd/>
            <a:tailEnd/>
          </a:ln>
        </p:spPr>
      </p:pic>
      <p:pic>
        <p:nvPicPr>
          <p:cNvPr id="195595" name="Picture 11" descr="HIV"/>
          <p:cNvPicPr>
            <a:picLocks noChangeAspect="1" noChangeArrowheads="1"/>
          </p:cNvPicPr>
          <p:nvPr/>
        </p:nvPicPr>
        <p:blipFill>
          <a:blip r:embed="rId4"/>
          <a:srcRect/>
          <a:stretch>
            <a:fillRect/>
          </a:stretch>
        </p:blipFill>
        <p:spPr bwMode="auto">
          <a:xfrm>
            <a:off x="4648200" y="4281488"/>
            <a:ext cx="4038600" cy="2271712"/>
          </a:xfrm>
          <a:prstGeom prst="rect">
            <a:avLst/>
          </a:prstGeom>
          <a:noFill/>
          <a:ln w="9525">
            <a:noFill/>
            <a:miter lim="800000"/>
            <a:headEnd/>
            <a:tailEnd/>
          </a:ln>
        </p:spPr>
      </p:pic>
      <p:sp>
        <p:nvSpPr>
          <p:cNvPr id="7173" name="Text Box 12"/>
          <p:cNvSpPr txBox="1">
            <a:spLocks noChangeArrowheads="1"/>
          </p:cNvSpPr>
          <p:nvPr/>
        </p:nvSpPr>
        <p:spPr bwMode="auto">
          <a:xfrm>
            <a:off x="1676400" y="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sp>
        <p:nvSpPr>
          <p:cNvPr id="195597" name="Text Box 13"/>
          <p:cNvSpPr txBox="1">
            <a:spLocks noChangeArrowheads="1"/>
          </p:cNvSpPr>
          <p:nvPr/>
        </p:nvSpPr>
        <p:spPr bwMode="auto">
          <a:xfrm>
            <a:off x="685800" y="838200"/>
            <a:ext cx="73914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Người bị bệnh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5593"/>
                                        </p:tgtEl>
                                        <p:attrNameLst>
                                          <p:attrName>style.visibility</p:attrName>
                                        </p:attrNameLst>
                                      </p:cBhvr>
                                      <p:to>
                                        <p:strVal val="visible"/>
                                      </p:to>
                                    </p:set>
                                    <p:animEffect transition="in" filter="fade">
                                      <p:cBhvr>
                                        <p:cTn id="7" dur="2000"/>
                                        <p:tgtEl>
                                          <p:spTgt spid="19559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95594"/>
                                        </p:tgtEl>
                                        <p:attrNameLst>
                                          <p:attrName>style.visibility</p:attrName>
                                        </p:attrNameLst>
                                      </p:cBhvr>
                                      <p:to>
                                        <p:strVal val="visible"/>
                                      </p:to>
                                    </p:set>
                                    <p:animEffect transition="in" filter="fade">
                                      <p:cBhvr>
                                        <p:cTn id="11" dur="2000"/>
                                        <p:tgtEl>
                                          <p:spTgt spid="195594"/>
                                        </p:tgtEl>
                                      </p:cBhvr>
                                    </p:animEffect>
                                  </p:childTnLst>
                                </p:cTn>
                              </p:par>
                            </p:childTnLst>
                          </p:cTn>
                        </p:par>
                        <p:par>
                          <p:cTn id="12" fill="hold" nodeType="afterGroup">
                            <p:stCondLst>
                              <p:cond delay="4000"/>
                            </p:stCondLst>
                            <p:childTnLst>
                              <p:par>
                                <p:cTn id="13" presetID="53" presetClass="entr" presetSubtype="0" fill="hold" nodeType="afterEffect">
                                  <p:stCondLst>
                                    <p:cond delay="0"/>
                                  </p:stCondLst>
                                  <p:childTnLst>
                                    <p:set>
                                      <p:cBhvr>
                                        <p:cTn id="14" dur="1" fill="hold">
                                          <p:stCondLst>
                                            <p:cond delay="0"/>
                                          </p:stCondLst>
                                        </p:cTn>
                                        <p:tgtEl>
                                          <p:spTgt spid="195595"/>
                                        </p:tgtEl>
                                        <p:attrNameLst>
                                          <p:attrName>style.visibility</p:attrName>
                                        </p:attrNameLst>
                                      </p:cBhvr>
                                      <p:to>
                                        <p:strVal val="visible"/>
                                      </p:to>
                                    </p:set>
                                    <p:anim calcmode="lin" valueType="num">
                                      <p:cBhvr>
                                        <p:cTn id="15" dur="2000" fill="hold"/>
                                        <p:tgtEl>
                                          <p:spTgt spid="195595"/>
                                        </p:tgtEl>
                                        <p:attrNameLst>
                                          <p:attrName>ppt_w</p:attrName>
                                        </p:attrNameLst>
                                      </p:cBhvr>
                                      <p:tavLst>
                                        <p:tav tm="0">
                                          <p:val>
                                            <p:fltVal val="0"/>
                                          </p:val>
                                        </p:tav>
                                        <p:tav tm="100000">
                                          <p:val>
                                            <p:strVal val="#ppt_w"/>
                                          </p:val>
                                        </p:tav>
                                      </p:tavLst>
                                    </p:anim>
                                    <p:anim calcmode="lin" valueType="num">
                                      <p:cBhvr>
                                        <p:cTn id="16" dur="2000" fill="hold"/>
                                        <p:tgtEl>
                                          <p:spTgt spid="195595"/>
                                        </p:tgtEl>
                                        <p:attrNameLst>
                                          <p:attrName>ppt_h</p:attrName>
                                        </p:attrNameLst>
                                      </p:cBhvr>
                                      <p:tavLst>
                                        <p:tav tm="0">
                                          <p:val>
                                            <p:fltVal val="0"/>
                                          </p:val>
                                        </p:tav>
                                        <p:tav tm="100000">
                                          <p:val>
                                            <p:strVal val="#ppt_h"/>
                                          </p:val>
                                        </p:tav>
                                      </p:tavLst>
                                    </p:anim>
                                    <p:animEffect transition="in" filter="fade">
                                      <p:cBhvr>
                                        <p:cTn id="17" dur="2000"/>
                                        <p:tgtEl>
                                          <p:spTgt spid="1955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5597"/>
                                        </p:tgtEl>
                                        <p:attrNameLst>
                                          <p:attrName>style.visibility</p:attrName>
                                        </p:attrNameLst>
                                      </p:cBhvr>
                                      <p:to>
                                        <p:strVal val="visible"/>
                                      </p:to>
                                    </p:set>
                                    <p:animEffect transition="in" filter="box(in)">
                                      <p:cBhvr>
                                        <p:cTn id="22" dur="500"/>
                                        <p:tgtEl>
                                          <p:spTgt spid="195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30" name="Picture 6"/>
          <p:cNvPicPr>
            <a:picLocks noChangeAspect="1" noChangeArrowheads="1"/>
          </p:cNvPicPr>
          <p:nvPr/>
        </p:nvPicPr>
        <p:blipFill>
          <a:blip r:embed="rId2"/>
          <a:srcRect/>
          <a:stretch>
            <a:fillRect/>
          </a:stretch>
        </p:blipFill>
        <p:spPr bwMode="auto">
          <a:xfrm>
            <a:off x="457200" y="1905000"/>
            <a:ext cx="3962400" cy="4557713"/>
          </a:xfrm>
          <a:prstGeom prst="rect">
            <a:avLst/>
          </a:prstGeom>
          <a:noFill/>
          <a:ln w="12700">
            <a:noFill/>
            <a:miter lim="800000"/>
            <a:headEnd/>
            <a:tailEnd/>
          </a:ln>
        </p:spPr>
      </p:pic>
      <p:pic>
        <p:nvPicPr>
          <p:cNvPr id="231431" name="Picture 7"/>
          <p:cNvPicPr>
            <a:picLocks noChangeAspect="1" noChangeArrowheads="1"/>
          </p:cNvPicPr>
          <p:nvPr/>
        </p:nvPicPr>
        <p:blipFill>
          <a:blip r:embed="rId3"/>
          <a:srcRect/>
          <a:stretch>
            <a:fillRect/>
          </a:stretch>
        </p:blipFill>
        <p:spPr bwMode="auto">
          <a:xfrm>
            <a:off x="4876800" y="1828800"/>
            <a:ext cx="4267200" cy="4668838"/>
          </a:xfrm>
          <a:prstGeom prst="rect">
            <a:avLst/>
          </a:prstGeom>
          <a:noFill/>
          <a:ln w="12700">
            <a:noFill/>
            <a:miter lim="800000"/>
            <a:headEnd/>
            <a:tailEnd/>
          </a:ln>
        </p:spPr>
      </p:pic>
      <p:sp>
        <p:nvSpPr>
          <p:cNvPr id="8196" name="Text Box 18"/>
          <p:cNvSpPr txBox="1">
            <a:spLocks noChangeArrowheads="1"/>
          </p:cNvSpPr>
          <p:nvPr/>
        </p:nvSpPr>
        <p:spPr bwMode="auto">
          <a:xfrm>
            <a:off x="1676400" y="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sp>
        <p:nvSpPr>
          <p:cNvPr id="231443" name="Text Box 19"/>
          <p:cNvSpPr txBox="1">
            <a:spLocks noChangeArrowheads="1"/>
          </p:cNvSpPr>
          <p:nvPr/>
        </p:nvSpPr>
        <p:spPr bwMode="auto">
          <a:xfrm>
            <a:off x="1752600" y="914400"/>
            <a:ext cx="73914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Người bị bệnh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1430"/>
                                        </p:tgtEl>
                                        <p:attrNameLst>
                                          <p:attrName>style.visibility</p:attrName>
                                        </p:attrNameLst>
                                      </p:cBhvr>
                                      <p:to>
                                        <p:strVal val="visible"/>
                                      </p:to>
                                    </p:set>
                                    <p:anim calcmode="lin" valueType="num">
                                      <p:cBhvr additive="base">
                                        <p:cTn id="7" dur="500" fill="hold"/>
                                        <p:tgtEl>
                                          <p:spTgt spid="231430"/>
                                        </p:tgtEl>
                                        <p:attrNameLst>
                                          <p:attrName>ppt_x</p:attrName>
                                        </p:attrNameLst>
                                      </p:cBhvr>
                                      <p:tavLst>
                                        <p:tav tm="0">
                                          <p:val>
                                            <p:strVal val="#ppt_x"/>
                                          </p:val>
                                        </p:tav>
                                        <p:tav tm="100000">
                                          <p:val>
                                            <p:strVal val="#ppt_x"/>
                                          </p:val>
                                        </p:tav>
                                      </p:tavLst>
                                    </p:anim>
                                    <p:anim calcmode="lin" valueType="num">
                                      <p:cBhvr additive="base">
                                        <p:cTn id="8" dur="500" fill="hold"/>
                                        <p:tgtEl>
                                          <p:spTgt spid="2314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31431"/>
                                        </p:tgtEl>
                                        <p:attrNameLst>
                                          <p:attrName>style.visibility</p:attrName>
                                        </p:attrNameLst>
                                      </p:cBhvr>
                                      <p:to>
                                        <p:strVal val="visible"/>
                                      </p:to>
                                    </p:set>
                                    <p:animEffect transition="in" filter="checkerboard(across)">
                                      <p:cBhvr>
                                        <p:cTn id="13" dur="500"/>
                                        <p:tgtEl>
                                          <p:spTgt spid="2314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31443"/>
                                        </p:tgtEl>
                                        <p:attrNameLst>
                                          <p:attrName>style.visibility</p:attrName>
                                        </p:attrNameLst>
                                      </p:cBhvr>
                                      <p:to>
                                        <p:strVal val="visible"/>
                                      </p:to>
                                    </p:set>
                                    <p:animEffect transition="in" filter="box(in)">
                                      <p:cBhvr>
                                        <p:cTn id="18" dur="500"/>
                                        <p:tgtEl>
                                          <p:spTgt spid="23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8" name="Picture 8"/>
          <p:cNvPicPr>
            <a:picLocks noChangeAspect="1" noChangeArrowheads="1"/>
          </p:cNvPicPr>
          <p:nvPr/>
        </p:nvPicPr>
        <p:blipFill>
          <a:blip r:embed="rId2"/>
          <a:srcRect/>
          <a:stretch>
            <a:fillRect/>
          </a:stretch>
        </p:blipFill>
        <p:spPr bwMode="auto">
          <a:xfrm>
            <a:off x="304800" y="1905000"/>
            <a:ext cx="4219575" cy="4581525"/>
          </a:xfrm>
          <a:prstGeom prst="rect">
            <a:avLst/>
          </a:prstGeom>
          <a:noFill/>
          <a:ln w="9525">
            <a:noFill/>
            <a:miter lim="800000"/>
            <a:headEnd/>
            <a:tailEnd/>
          </a:ln>
        </p:spPr>
      </p:pic>
      <p:pic>
        <p:nvPicPr>
          <p:cNvPr id="240649" name="Picture 9"/>
          <p:cNvPicPr>
            <a:picLocks noChangeAspect="1" noChangeArrowheads="1"/>
          </p:cNvPicPr>
          <p:nvPr/>
        </p:nvPicPr>
        <p:blipFill>
          <a:blip r:embed="rId3"/>
          <a:srcRect/>
          <a:stretch>
            <a:fillRect/>
          </a:stretch>
        </p:blipFill>
        <p:spPr bwMode="auto">
          <a:xfrm>
            <a:off x="4724400" y="1905000"/>
            <a:ext cx="3962400" cy="4508500"/>
          </a:xfrm>
          <a:prstGeom prst="rect">
            <a:avLst/>
          </a:prstGeom>
          <a:noFill/>
          <a:ln w="9525">
            <a:noFill/>
            <a:miter lim="800000"/>
            <a:headEnd/>
            <a:tailEnd/>
          </a:ln>
        </p:spPr>
      </p:pic>
      <p:sp>
        <p:nvSpPr>
          <p:cNvPr id="9220" name="Text Box 10"/>
          <p:cNvSpPr txBox="1">
            <a:spLocks noChangeArrowheads="1"/>
          </p:cNvSpPr>
          <p:nvPr/>
        </p:nvSpPr>
        <p:spPr bwMode="auto">
          <a:xfrm>
            <a:off x="1752600" y="30480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sp>
        <p:nvSpPr>
          <p:cNvPr id="240651" name="Text Box 11"/>
          <p:cNvSpPr txBox="1">
            <a:spLocks noChangeArrowheads="1"/>
          </p:cNvSpPr>
          <p:nvPr/>
        </p:nvSpPr>
        <p:spPr bwMode="auto">
          <a:xfrm>
            <a:off x="1066800" y="1066800"/>
            <a:ext cx="73914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Người bị bệnh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0648"/>
                                        </p:tgtEl>
                                        <p:attrNameLst>
                                          <p:attrName>style.visibility</p:attrName>
                                        </p:attrNameLst>
                                      </p:cBhvr>
                                      <p:to>
                                        <p:strVal val="visible"/>
                                      </p:to>
                                    </p:set>
                                    <p:animEffect transition="in" filter="blinds(horizontal)">
                                      <p:cBhvr>
                                        <p:cTn id="7" dur="500"/>
                                        <p:tgtEl>
                                          <p:spTgt spid="2406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0649"/>
                                        </p:tgtEl>
                                        <p:attrNameLst>
                                          <p:attrName>style.visibility</p:attrName>
                                        </p:attrNameLst>
                                      </p:cBhvr>
                                      <p:to>
                                        <p:strVal val="visible"/>
                                      </p:to>
                                    </p:set>
                                    <p:animEffect transition="in" filter="box(in)">
                                      <p:cBhvr>
                                        <p:cTn id="12" dur="500"/>
                                        <p:tgtEl>
                                          <p:spTgt spid="2406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0651"/>
                                        </p:tgtEl>
                                        <p:attrNameLst>
                                          <p:attrName>style.visibility</p:attrName>
                                        </p:attrNameLst>
                                      </p:cBhvr>
                                      <p:to>
                                        <p:strVal val="visible"/>
                                      </p:to>
                                    </p:set>
                                    <p:animEffect transition="in" filter="box(in)">
                                      <p:cBhvr>
                                        <p:cTn id="17" dur="500"/>
                                        <p:tgtEl>
                                          <p:spTgt spid="240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8" name="Rectangle 10"/>
          <p:cNvSpPr>
            <a:spLocks noChangeArrowheads="1"/>
          </p:cNvSpPr>
          <p:nvPr/>
        </p:nvSpPr>
        <p:spPr bwMode="auto">
          <a:xfrm>
            <a:off x="685800" y="609600"/>
            <a:ext cx="7772400" cy="1470025"/>
          </a:xfrm>
          <a:prstGeom prst="rect">
            <a:avLst/>
          </a:prstGeom>
          <a:noFill/>
          <a:ln w="9525">
            <a:noFill/>
            <a:miter lim="800000"/>
            <a:headEnd/>
            <a:tailEnd/>
          </a:ln>
        </p:spPr>
        <p:txBody>
          <a:bodyPr anchor="ctr"/>
          <a:lstStyle/>
          <a:p>
            <a:pPr algn="r" eaLnBrk="1" hangingPunct="1"/>
            <a:endParaRPr lang="en-US" sz="4800">
              <a:solidFill>
                <a:schemeClr val="tx2"/>
              </a:solidFill>
            </a:endParaRPr>
          </a:p>
        </p:txBody>
      </p:sp>
      <p:sp>
        <p:nvSpPr>
          <p:cNvPr id="196619" name="AutoShape 11"/>
          <p:cNvSpPr>
            <a:spLocks noChangeArrowheads="1"/>
          </p:cNvSpPr>
          <p:nvPr/>
        </p:nvSpPr>
        <p:spPr bwMode="auto">
          <a:xfrm>
            <a:off x="838200" y="2133600"/>
            <a:ext cx="7924800" cy="4114800"/>
          </a:xfrm>
          <a:prstGeom prst="irregularSeal1">
            <a:avLst/>
          </a:prstGeom>
          <a:gradFill rotWithShape="1">
            <a:gsLst>
              <a:gs pos="0">
                <a:schemeClr val="bg1"/>
              </a:gs>
              <a:gs pos="100000">
                <a:srgbClr val="66FFFF"/>
              </a:gs>
            </a:gsLst>
            <a:path path="shape">
              <a:fillToRect l="50000" t="50000" r="50000" b="50000"/>
            </a:path>
          </a:gradFill>
          <a:ln w="12700" cap="sq">
            <a:solidFill>
              <a:schemeClr val="tx1"/>
            </a:solidFill>
            <a:miter lim="800000"/>
            <a:headEnd type="none" w="sm" len="sm"/>
            <a:tailEnd type="none" w="sm" len="sm"/>
          </a:ln>
        </p:spPr>
        <p:txBody>
          <a:bodyPr wrap="none" anchor="ctr"/>
          <a:lstStyle/>
          <a:p>
            <a:pPr algn="ctr" eaLnBrk="1" hangingPunct="1"/>
            <a:r>
              <a:rPr lang="en-US" sz="2800" b="1">
                <a:solidFill>
                  <a:schemeClr val="tx2"/>
                </a:solidFill>
              </a:rPr>
              <a:t>Tr</a:t>
            </a:r>
            <a:r>
              <a:rPr lang="en-US" sz="2800" b="1"/>
              <a:t>ò chơi </a:t>
            </a:r>
          </a:p>
          <a:p>
            <a:pPr algn="ctr" eaLnBrk="1" hangingPunct="1"/>
            <a:r>
              <a:rPr lang="en-US" sz="4000" b="1">
                <a:solidFill>
                  <a:srgbClr val="FF3300"/>
                </a:solidFill>
              </a:rPr>
              <a:t>“</a:t>
            </a:r>
            <a:r>
              <a:rPr lang="en-US" sz="4000" b="1">
                <a:solidFill>
                  <a:srgbClr val="FF3300"/>
                </a:solidFill>
                <a:cs typeface="Arial" charset="0"/>
              </a:rPr>
              <a:t>AI NHANH AI ĐÚNG”</a:t>
            </a:r>
          </a:p>
        </p:txBody>
      </p:sp>
      <p:pic>
        <p:nvPicPr>
          <p:cNvPr id="196621" name="Picture 13" descr="Tweety[1]"/>
          <p:cNvPicPr>
            <a:picLocks noChangeAspect="1" noChangeArrowheads="1" noCrop="1"/>
          </p:cNvPicPr>
          <p:nvPr/>
        </p:nvPicPr>
        <p:blipFill>
          <a:blip r:embed="rId2"/>
          <a:srcRect/>
          <a:stretch>
            <a:fillRect/>
          </a:stretch>
        </p:blipFill>
        <p:spPr bwMode="auto">
          <a:xfrm>
            <a:off x="7467600" y="819150"/>
            <a:ext cx="1676400" cy="1419225"/>
          </a:xfrm>
          <a:prstGeom prst="rect">
            <a:avLst/>
          </a:prstGeom>
          <a:noFill/>
          <a:ln w="9525">
            <a:noFill/>
            <a:miter lim="800000"/>
            <a:headEnd/>
            <a:tailEnd/>
          </a:ln>
        </p:spPr>
      </p:pic>
      <p:sp>
        <p:nvSpPr>
          <p:cNvPr id="10245" name="Text Box 14"/>
          <p:cNvSpPr txBox="1">
            <a:spLocks noChangeArrowheads="1"/>
          </p:cNvSpPr>
          <p:nvPr/>
        </p:nvSpPr>
        <p:spPr bwMode="auto">
          <a:xfrm>
            <a:off x="1676400" y="381000"/>
            <a:ext cx="5562600" cy="608013"/>
          </a:xfrm>
          <a:prstGeom prst="rect">
            <a:avLst/>
          </a:prstGeom>
          <a:solidFill>
            <a:srgbClr val="FFFF99"/>
          </a:solidFill>
          <a:ln w="28575">
            <a:solidFill>
              <a:srgbClr val="6600CC"/>
            </a:solidFill>
            <a:miter lim="800000"/>
            <a:headEnd/>
            <a:tailEnd/>
          </a:ln>
        </p:spPr>
        <p:txBody>
          <a:bodyPr>
            <a:spAutoFit/>
          </a:bodyPr>
          <a:lstStyle/>
          <a:p>
            <a:pPr>
              <a:spcBef>
                <a:spcPct val="50000"/>
              </a:spcBef>
            </a:pPr>
            <a:r>
              <a:rPr lang="en-US" sz="3200" b="1">
                <a:solidFill>
                  <a:srgbClr val="FF0000"/>
                </a:solidFill>
              </a:rPr>
              <a:t>PHÒNG TRÁNH HIV/AIDS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nodePh="1">
                                  <p:stCondLst>
                                    <p:cond delay="0"/>
                                  </p:stCondLst>
                                  <p:endCondLst>
                                    <p:cond evt="begin" delay="0">
                                      <p:tn val="5"/>
                                    </p:cond>
                                  </p:endCondLst>
                                  <p:iterate type="lt">
                                    <p:tmPct val="0"/>
                                  </p:iterate>
                                  <p:childTnLst>
                                    <p:set>
                                      <p:cBhvr>
                                        <p:cTn id="6" dur="1" fill="hold">
                                          <p:stCondLst>
                                            <p:cond delay="0"/>
                                          </p:stCondLst>
                                        </p:cTn>
                                        <p:tgtEl>
                                          <p:spTgt spid="196618"/>
                                        </p:tgtEl>
                                        <p:attrNameLst>
                                          <p:attrName>style.visibility</p:attrName>
                                        </p:attrNameLst>
                                      </p:cBhvr>
                                      <p:to>
                                        <p:strVal val="visible"/>
                                      </p:to>
                                    </p:set>
                                    <p:anim calcmode="lin" valueType="num">
                                      <p:cBhvr>
                                        <p:cTn id="7" dur="1000" fill="hold"/>
                                        <p:tgtEl>
                                          <p:spTgt spid="196618"/>
                                        </p:tgtEl>
                                        <p:attrNameLst>
                                          <p:attrName>ppt_w</p:attrName>
                                        </p:attrNameLst>
                                      </p:cBhvr>
                                      <p:tavLst>
                                        <p:tav tm="0">
                                          <p:val>
                                            <p:strVal val="#ppt_w*0.70"/>
                                          </p:val>
                                        </p:tav>
                                        <p:tav tm="100000">
                                          <p:val>
                                            <p:strVal val="#ppt_w"/>
                                          </p:val>
                                        </p:tav>
                                      </p:tavLst>
                                    </p:anim>
                                    <p:anim calcmode="lin" valueType="num">
                                      <p:cBhvr>
                                        <p:cTn id="8" dur="1000" fill="hold"/>
                                        <p:tgtEl>
                                          <p:spTgt spid="196618"/>
                                        </p:tgtEl>
                                        <p:attrNameLst>
                                          <p:attrName>ppt_h</p:attrName>
                                        </p:attrNameLst>
                                      </p:cBhvr>
                                      <p:tavLst>
                                        <p:tav tm="0">
                                          <p:val>
                                            <p:strVal val="#ppt_h"/>
                                          </p:val>
                                        </p:tav>
                                        <p:tav tm="100000">
                                          <p:val>
                                            <p:strVal val="#ppt_h"/>
                                          </p:val>
                                        </p:tav>
                                      </p:tavLst>
                                    </p:anim>
                                    <p:animEffect transition="in" filter="fade">
                                      <p:cBhvr>
                                        <p:cTn id="9" dur="1000"/>
                                        <p:tgtEl>
                                          <p:spTgt spid="196618"/>
                                        </p:tgtEl>
                                      </p:cBhvr>
                                    </p:animEffect>
                                  </p:childTnLst>
                                </p:cTn>
                              </p:par>
                            </p:childTnLst>
                          </p:cTn>
                        </p:par>
                        <p:par>
                          <p:cTn id="10" fill="hold" nodeType="afterGroup">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96619"/>
                                        </p:tgtEl>
                                        <p:attrNameLst>
                                          <p:attrName>style.visibility</p:attrName>
                                        </p:attrNameLst>
                                      </p:cBhvr>
                                      <p:to>
                                        <p:strVal val="visible"/>
                                      </p:to>
                                    </p:set>
                                    <p:anim calcmode="lin" valueType="num">
                                      <p:cBhvr>
                                        <p:cTn id="13" dur="2000" fill="hold"/>
                                        <p:tgtEl>
                                          <p:spTgt spid="196619"/>
                                        </p:tgtEl>
                                        <p:attrNameLst>
                                          <p:attrName>ppt_w</p:attrName>
                                        </p:attrNameLst>
                                      </p:cBhvr>
                                      <p:tavLst>
                                        <p:tav tm="0">
                                          <p:val>
                                            <p:fltVal val="0"/>
                                          </p:val>
                                        </p:tav>
                                        <p:tav tm="100000">
                                          <p:val>
                                            <p:strVal val="#ppt_w"/>
                                          </p:val>
                                        </p:tav>
                                      </p:tavLst>
                                    </p:anim>
                                    <p:anim calcmode="lin" valueType="num">
                                      <p:cBhvr>
                                        <p:cTn id="14" dur="2000" fill="hold"/>
                                        <p:tgtEl>
                                          <p:spTgt spid="196619"/>
                                        </p:tgtEl>
                                        <p:attrNameLst>
                                          <p:attrName>ppt_h</p:attrName>
                                        </p:attrNameLst>
                                      </p:cBhvr>
                                      <p:tavLst>
                                        <p:tav tm="0">
                                          <p:val>
                                            <p:fltVal val="0"/>
                                          </p:val>
                                        </p:tav>
                                        <p:tav tm="100000">
                                          <p:val>
                                            <p:strVal val="#ppt_h"/>
                                          </p:val>
                                        </p:tav>
                                      </p:tavLst>
                                    </p:anim>
                                    <p:anim calcmode="lin" valueType="num">
                                      <p:cBhvr>
                                        <p:cTn id="15" dur="2000" fill="hold"/>
                                        <p:tgtEl>
                                          <p:spTgt spid="196619"/>
                                        </p:tgtEl>
                                        <p:attrNameLst>
                                          <p:attrName>style.rotation</p:attrName>
                                        </p:attrNameLst>
                                      </p:cBhvr>
                                      <p:tavLst>
                                        <p:tav tm="0">
                                          <p:val>
                                            <p:fltVal val="90"/>
                                          </p:val>
                                        </p:tav>
                                        <p:tav tm="100000">
                                          <p:val>
                                            <p:fltVal val="0"/>
                                          </p:val>
                                        </p:tav>
                                      </p:tavLst>
                                    </p:anim>
                                    <p:animEffect transition="in" filter="fade">
                                      <p:cBhvr>
                                        <p:cTn id="16" dur="2000"/>
                                        <p:tgtEl>
                                          <p:spTgt spid="196619"/>
                                        </p:tgtEl>
                                      </p:cBhvr>
                                    </p:animEffect>
                                  </p:childTnLst>
                                </p:cTn>
                              </p:par>
                            </p:childTnLst>
                          </p:cTn>
                        </p:par>
                        <p:par>
                          <p:cTn id="17" fill="hold" nodeType="afterGroup">
                            <p:stCondLst>
                              <p:cond delay="5100"/>
                            </p:stCondLst>
                            <p:childTnLst>
                              <p:par>
                                <p:cTn id="18" presetID="2" presetClass="entr" presetSubtype="3" fill="hold" nodeType="afterEffect">
                                  <p:stCondLst>
                                    <p:cond delay="0"/>
                                  </p:stCondLst>
                                  <p:childTnLst>
                                    <p:set>
                                      <p:cBhvr>
                                        <p:cTn id="19" dur="1" fill="hold">
                                          <p:stCondLst>
                                            <p:cond delay="0"/>
                                          </p:stCondLst>
                                        </p:cTn>
                                        <p:tgtEl>
                                          <p:spTgt spid="196621"/>
                                        </p:tgtEl>
                                        <p:attrNameLst>
                                          <p:attrName>style.visibility</p:attrName>
                                        </p:attrNameLst>
                                      </p:cBhvr>
                                      <p:to>
                                        <p:strVal val="visible"/>
                                      </p:to>
                                    </p:set>
                                    <p:anim calcmode="lin" valueType="num">
                                      <p:cBhvr additive="base">
                                        <p:cTn id="20" dur="2000" fill="hold"/>
                                        <p:tgtEl>
                                          <p:spTgt spid="196621"/>
                                        </p:tgtEl>
                                        <p:attrNameLst>
                                          <p:attrName>ppt_x</p:attrName>
                                        </p:attrNameLst>
                                      </p:cBhvr>
                                      <p:tavLst>
                                        <p:tav tm="0">
                                          <p:val>
                                            <p:strVal val="1+#ppt_w/2"/>
                                          </p:val>
                                        </p:tav>
                                        <p:tav tm="100000">
                                          <p:val>
                                            <p:strVal val="#ppt_x"/>
                                          </p:val>
                                        </p:tav>
                                      </p:tavLst>
                                    </p:anim>
                                    <p:anim calcmode="lin" valueType="num">
                                      <p:cBhvr additive="base">
                                        <p:cTn id="21" dur="2000" fill="hold"/>
                                        <p:tgtEl>
                                          <p:spTgt spid="1966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8" grpId="0"/>
      <p:bldP spid="1966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80" name="Rectangle 12"/>
          <p:cNvSpPr>
            <a:spLocks noChangeArrowheads="1"/>
          </p:cNvSpPr>
          <p:nvPr/>
        </p:nvSpPr>
        <p:spPr bwMode="auto">
          <a:xfrm>
            <a:off x="381000" y="76200"/>
            <a:ext cx="8458200" cy="563563"/>
          </a:xfrm>
          <a:prstGeom prst="rect">
            <a:avLst/>
          </a:prstGeom>
          <a:noFill/>
          <a:ln w="28575">
            <a:noFill/>
            <a:miter lim="800000"/>
            <a:headEnd/>
            <a:tailEnd/>
          </a:ln>
        </p:spPr>
        <p:txBody>
          <a:bodyPr anchor="ctr"/>
          <a:lstStyle/>
          <a:p>
            <a:pPr eaLnBrk="1" hangingPunct="1"/>
            <a:r>
              <a:rPr lang="en-US" sz="2400" b="1">
                <a:solidFill>
                  <a:srgbClr val="FF0000"/>
                </a:solidFill>
              </a:rPr>
              <a:t>Em hãy tìm câu trả lời tương ứng với từng câu hỏi</a:t>
            </a:r>
          </a:p>
        </p:txBody>
      </p:sp>
      <p:sp>
        <p:nvSpPr>
          <p:cNvPr id="135181" name="Text Box 13"/>
          <p:cNvSpPr txBox="1">
            <a:spLocks noChangeArrowheads="1"/>
          </p:cNvSpPr>
          <p:nvPr/>
        </p:nvSpPr>
        <p:spPr bwMode="auto">
          <a:xfrm>
            <a:off x="381000" y="685800"/>
            <a:ext cx="2819400" cy="400050"/>
          </a:xfrm>
          <a:prstGeom prst="rect">
            <a:avLst/>
          </a:prstGeom>
          <a:solidFill>
            <a:srgbClr val="99FFCC">
              <a:alpha val="41176"/>
            </a:srgbClr>
          </a:solidFill>
          <a:ln w="12700" cap="sq">
            <a:solidFill>
              <a:schemeClr val="tx1"/>
            </a:solidFill>
            <a:miter lim="800000"/>
            <a:headEnd type="none" w="sm" len="sm"/>
            <a:tailEnd type="none" w="sm" len="sm"/>
          </a:ln>
        </p:spPr>
        <p:txBody>
          <a:bodyPr>
            <a:spAutoFit/>
          </a:bodyPr>
          <a:lstStyle/>
          <a:p>
            <a:pPr algn="ctr" eaLnBrk="1" hangingPunct="1">
              <a:spcBef>
                <a:spcPct val="50000"/>
              </a:spcBef>
            </a:pPr>
            <a:r>
              <a:rPr lang="en-US" sz="2000" b="1">
                <a:solidFill>
                  <a:srgbClr val="FF3300"/>
                </a:solidFill>
                <a:cs typeface="Arial" charset="0"/>
              </a:rPr>
              <a:t>1.HIV là gì ?</a:t>
            </a:r>
          </a:p>
        </p:txBody>
      </p:sp>
      <p:sp>
        <p:nvSpPr>
          <p:cNvPr id="135182" name="Text Box 14"/>
          <p:cNvSpPr txBox="1">
            <a:spLocks noChangeArrowheads="1"/>
          </p:cNvSpPr>
          <p:nvPr/>
        </p:nvSpPr>
        <p:spPr bwMode="auto">
          <a:xfrm>
            <a:off x="381000" y="1447800"/>
            <a:ext cx="2819400" cy="400050"/>
          </a:xfrm>
          <a:prstGeom prst="rect">
            <a:avLst/>
          </a:prstGeom>
          <a:solidFill>
            <a:srgbClr val="99FFCC">
              <a:alpha val="41176"/>
            </a:srgbClr>
          </a:solidFill>
          <a:ln w="12700" cap="sq">
            <a:solidFill>
              <a:schemeClr val="tx1"/>
            </a:solidFill>
            <a:miter lim="800000"/>
            <a:headEnd type="none" w="sm" len="sm"/>
            <a:tailEnd type="none" w="sm" len="sm"/>
          </a:ln>
        </p:spPr>
        <p:txBody>
          <a:bodyPr>
            <a:spAutoFit/>
          </a:bodyPr>
          <a:lstStyle/>
          <a:p>
            <a:pPr algn="ctr" eaLnBrk="1" hangingPunct="1">
              <a:spcBef>
                <a:spcPct val="50000"/>
              </a:spcBef>
            </a:pPr>
            <a:r>
              <a:rPr lang="en-US" sz="2000" b="1">
                <a:solidFill>
                  <a:srgbClr val="FF3300"/>
                </a:solidFill>
                <a:cs typeface="Arial" charset="0"/>
              </a:rPr>
              <a:t>2.AIDS là gì ?</a:t>
            </a:r>
          </a:p>
        </p:txBody>
      </p:sp>
      <p:sp>
        <p:nvSpPr>
          <p:cNvPr id="135183" name="Text Box 15"/>
          <p:cNvSpPr txBox="1">
            <a:spLocks noChangeArrowheads="1"/>
          </p:cNvSpPr>
          <p:nvPr/>
        </p:nvSpPr>
        <p:spPr bwMode="auto">
          <a:xfrm>
            <a:off x="381000" y="2209800"/>
            <a:ext cx="2819400" cy="1323975"/>
          </a:xfrm>
          <a:prstGeom prst="rect">
            <a:avLst/>
          </a:prstGeom>
          <a:solidFill>
            <a:srgbClr val="99FFCC">
              <a:alpha val="41176"/>
            </a:srgbClr>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FF3300"/>
                </a:solidFill>
                <a:cs typeface="Arial" charset="0"/>
              </a:rPr>
              <a:t>3.Có phải tất cả những người nhiễm HIV sẽ dẫn đến AIDS không?</a:t>
            </a:r>
          </a:p>
        </p:txBody>
      </p:sp>
      <p:sp>
        <p:nvSpPr>
          <p:cNvPr id="135184" name="Text Box 16"/>
          <p:cNvSpPr txBox="1">
            <a:spLocks noChangeArrowheads="1"/>
          </p:cNvSpPr>
          <p:nvPr/>
        </p:nvSpPr>
        <p:spPr bwMode="auto">
          <a:xfrm>
            <a:off x="381000" y="4038600"/>
            <a:ext cx="2819400" cy="1016000"/>
          </a:xfrm>
          <a:prstGeom prst="rect">
            <a:avLst/>
          </a:prstGeom>
          <a:solidFill>
            <a:srgbClr val="99FFCC">
              <a:alpha val="41176"/>
            </a:srgbClr>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FF3300"/>
                </a:solidFill>
                <a:cs typeface="Arial" charset="0"/>
              </a:rPr>
              <a:t>4.HIV có thể lây truyền qua những đường nào ?</a:t>
            </a:r>
          </a:p>
        </p:txBody>
      </p:sp>
      <p:sp>
        <p:nvSpPr>
          <p:cNvPr id="135185" name="Text Box 17"/>
          <p:cNvSpPr txBox="1">
            <a:spLocks noChangeArrowheads="1"/>
          </p:cNvSpPr>
          <p:nvPr/>
        </p:nvSpPr>
        <p:spPr bwMode="auto">
          <a:xfrm>
            <a:off x="304800" y="5622925"/>
            <a:ext cx="2895600" cy="708025"/>
          </a:xfrm>
          <a:prstGeom prst="rect">
            <a:avLst/>
          </a:prstGeom>
          <a:solidFill>
            <a:srgbClr val="99FFCC">
              <a:alpha val="41176"/>
            </a:srgbClr>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FF3300"/>
                </a:solidFill>
                <a:cs typeface="Arial" charset="0"/>
              </a:rPr>
              <a:t>5.Ai có thể bị nhiễm HIV?</a:t>
            </a:r>
          </a:p>
        </p:txBody>
      </p:sp>
      <p:sp>
        <p:nvSpPr>
          <p:cNvPr id="135186" name="Text Box 18"/>
          <p:cNvSpPr txBox="1">
            <a:spLocks noChangeArrowheads="1"/>
          </p:cNvSpPr>
          <p:nvPr/>
        </p:nvSpPr>
        <p:spPr bwMode="auto">
          <a:xfrm>
            <a:off x="3581400" y="685800"/>
            <a:ext cx="5257800" cy="400050"/>
          </a:xfrm>
          <a:prstGeom prst="rect">
            <a:avLst/>
          </a:prstGeom>
          <a:solidFill>
            <a:srgbClr val="FFFF99"/>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0000FF"/>
                </a:solidFill>
                <a:cs typeface="Arial" charset="0"/>
              </a:rPr>
              <a:t>a.Mọi người đều có thể nhiễm HIV</a:t>
            </a:r>
          </a:p>
        </p:txBody>
      </p:sp>
      <p:sp>
        <p:nvSpPr>
          <p:cNvPr id="135187" name="Text Box 19"/>
          <p:cNvSpPr txBox="1">
            <a:spLocks noChangeArrowheads="1"/>
          </p:cNvSpPr>
          <p:nvPr/>
        </p:nvSpPr>
        <p:spPr bwMode="auto">
          <a:xfrm>
            <a:off x="3581400" y="1295400"/>
            <a:ext cx="5257800" cy="708025"/>
          </a:xfrm>
          <a:prstGeom prst="rect">
            <a:avLst/>
          </a:prstGeom>
          <a:solidFill>
            <a:srgbClr val="FFFF99"/>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0000FF"/>
                </a:solidFill>
                <a:cs typeface="Arial" charset="0"/>
              </a:rPr>
              <a:t>b.Giai đoạn phát bệnh</a:t>
            </a:r>
            <a:r>
              <a:rPr lang="en-US" sz="2000">
                <a:solidFill>
                  <a:srgbClr val="0000FF"/>
                </a:solidFill>
                <a:cs typeface="Arial" charset="0"/>
              </a:rPr>
              <a:t> </a:t>
            </a:r>
            <a:r>
              <a:rPr lang="en-US" sz="2000" b="1">
                <a:solidFill>
                  <a:srgbClr val="0000FF"/>
                </a:solidFill>
                <a:cs typeface="Arial" charset="0"/>
              </a:rPr>
              <a:t>của người nhiễm HIV</a:t>
            </a:r>
          </a:p>
        </p:txBody>
      </p:sp>
      <p:sp>
        <p:nvSpPr>
          <p:cNvPr id="135188" name="Text Box 20"/>
          <p:cNvSpPr txBox="1">
            <a:spLocks noChangeArrowheads="1"/>
          </p:cNvSpPr>
          <p:nvPr/>
        </p:nvSpPr>
        <p:spPr bwMode="auto">
          <a:xfrm>
            <a:off x="3581400" y="2286000"/>
            <a:ext cx="5257800" cy="1077913"/>
          </a:xfrm>
          <a:prstGeom prst="rect">
            <a:avLst/>
          </a:prstGeom>
          <a:solidFill>
            <a:srgbClr val="FFFF99"/>
          </a:solidFill>
          <a:ln w="12700" cap="sq">
            <a:solidFill>
              <a:schemeClr val="tx1"/>
            </a:solidFill>
            <a:miter lim="800000"/>
            <a:headEnd type="none" w="sm" len="sm"/>
            <a:tailEnd type="none" w="sm" len="sm"/>
          </a:ln>
        </p:spPr>
        <p:txBody>
          <a:bodyPr>
            <a:spAutoFit/>
          </a:bodyPr>
          <a:lstStyle/>
          <a:p>
            <a:pPr eaLnBrk="1" hangingPunct="1">
              <a:spcBef>
                <a:spcPct val="10000"/>
              </a:spcBef>
            </a:pPr>
            <a:r>
              <a:rPr lang="en-US" sz="2000" b="1">
                <a:solidFill>
                  <a:srgbClr val="0000FF"/>
                </a:solidFill>
                <a:cs typeface="Arial" charset="0"/>
              </a:rPr>
              <a:t>c.Một loại virus khi xâm nhập cơ </a:t>
            </a:r>
          </a:p>
          <a:p>
            <a:pPr eaLnBrk="1" hangingPunct="1">
              <a:spcBef>
                <a:spcPct val="10000"/>
              </a:spcBef>
            </a:pPr>
            <a:r>
              <a:rPr lang="en-US" sz="2000" b="1">
                <a:solidFill>
                  <a:srgbClr val="0000FF"/>
                </a:solidFill>
                <a:cs typeface="Arial" charset="0"/>
              </a:rPr>
              <a:t>thể sẽ làm khả năng chống đỡ </a:t>
            </a:r>
          </a:p>
          <a:p>
            <a:pPr eaLnBrk="1" hangingPunct="1">
              <a:spcBef>
                <a:spcPct val="10000"/>
              </a:spcBef>
            </a:pPr>
            <a:r>
              <a:rPr lang="en-US" sz="2000" b="1">
                <a:solidFill>
                  <a:srgbClr val="0000FF"/>
                </a:solidFill>
                <a:cs typeface="Arial" charset="0"/>
              </a:rPr>
              <a:t>bệnh tật của cơ thể bị suy giảm</a:t>
            </a:r>
          </a:p>
        </p:txBody>
      </p:sp>
      <p:sp>
        <p:nvSpPr>
          <p:cNvPr id="135189" name="Text Box 21"/>
          <p:cNvSpPr txBox="1">
            <a:spLocks noChangeArrowheads="1"/>
          </p:cNvSpPr>
          <p:nvPr/>
        </p:nvSpPr>
        <p:spPr bwMode="auto">
          <a:xfrm>
            <a:off x="3581400" y="3733800"/>
            <a:ext cx="5257800" cy="1016000"/>
          </a:xfrm>
          <a:prstGeom prst="rect">
            <a:avLst/>
          </a:prstGeom>
          <a:solidFill>
            <a:srgbClr val="FFFF99"/>
          </a:solidFill>
          <a:ln w="12700" cap="sq">
            <a:solidFill>
              <a:schemeClr val="tx1"/>
            </a:solidFill>
            <a:miter lim="800000"/>
            <a:headEnd type="none" w="sm" len="sm"/>
            <a:tailEnd type="none" w="sm" len="sm"/>
          </a:ln>
        </p:spPr>
        <p:txBody>
          <a:bodyPr>
            <a:spAutoFit/>
          </a:bodyPr>
          <a:lstStyle/>
          <a:p>
            <a:pPr eaLnBrk="1" hangingPunct="1">
              <a:spcBef>
                <a:spcPct val="50000"/>
              </a:spcBef>
            </a:pPr>
            <a:r>
              <a:rPr lang="en-US" sz="2000" b="1">
                <a:solidFill>
                  <a:srgbClr val="0000FF"/>
                </a:solidFill>
                <a:cs typeface="Arial" charset="0"/>
              </a:rPr>
              <a:t>d.Hầu hết những người bị nhiễm HIV sẽ dẫn đến AIDS. AIDS là giai đoạn</a:t>
            </a:r>
            <a:r>
              <a:rPr lang="en-US" sz="2000">
                <a:solidFill>
                  <a:srgbClr val="0000FF"/>
                </a:solidFill>
                <a:cs typeface="Arial" charset="0"/>
              </a:rPr>
              <a:t> </a:t>
            </a:r>
            <a:r>
              <a:rPr lang="en-US" sz="2000" b="1">
                <a:solidFill>
                  <a:srgbClr val="0000FF"/>
                </a:solidFill>
                <a:cs typeface="Arial" charset="0"/>
              </a:rPr>
              <a:t>cuối của quá trình nhiễm HIV</a:t>
            </a:r>
          </a:p>
        </p:txBody>
      </p:sp>
      <p:sp>
        <p:nvSpPr>
          <p:cNvPr id="135190" name="Text Box 22"/>
          <p:cNvSpPr txBox="1">
            <a:spLocks noChangeArrowheads="1"/>
          </p:cNvSpPr>
          <p:nvPr/>
        </p:nvSpPr>
        <p:spPr bwMode="auto">
          <a:xfrm>
            <a:off x="3581400" y="5105400"/>
            <a:ext cx="5257800" cy="1354138"/>
          </a:xfrm>
          <a:prstGeom prst="rect">
            <a:avLst/>
          </a:prstGeom>
          <a:solidFill>
            <a:srgbClr val="FFFF99"/>
          </a:solidFill>
          <a:ln w="12700" cap="sq">
            <a:solidFill>
              <a:schemeClr val="tx1"/>
            </a:solidFill>
            <a:miter lim="800000"/>
            <a:headEnd type="none" w="sm" len="sm"/>
            <a:tailEnd type="none" w="sm" len="sm"/>
          </a:ln>
        </p:spPr>
        <p:txBody>
          <a:bodyPr>
            <a:spAutoFit/>
          </a:bodyPr>
          <a:lstStyle/>
          <a:p>
            <a:pPr eaLnBrk="1" hangingPunct="1">
              <a:spcBef>
                <a:spcPct val="5000"/>
              </a:spcBef>
            </a:pPr>
            <a:r>
              <a:rPr lang="en-US" sz="2000" b="1">
                <a:solidFill>
                  <a:srgbClr val="0000FF"/>
                </a:solidFill>
                <a:cs typeface="Arial" charset="0"/>
              </a:rPr>
              <a:t>e. - Đường máu.  </a:t>
            </a:r>
          </a:p>
          <a:p>
            <a:pPr eaLnBrk="1" hangingPunct="1">
              <a:spcBef>
                <a:spcPct val="5000"/>
              </a:spcBef>
            </a:pPr>
            <a:r>
              <a:rPr lang="en-US" sz="2000" b="1">
                <a:solidFill>
                  <a:srgbClr val="0000FF"/>
                </a:solidFill>
                <a:cs typeface="Arial" charset="0"/>
              </a:rPr>
              <a:t>    - Đường tình dục.</a:t>
            </a:r>
          </a:p>
          <a:p>
            <a:pPr eaLnBrk="1" hangingPunct="1">
              <a:spcBef>
                <a:spcPct val="5000"/>
              </a:spcBef>
            </a:pPr>
            <a:r>
              <a:rPr lang="en-US" sz="2000" b="1">
                <a:solidFill>
                  <a:srgbClr val="0000FF"/>
                </a:solidFill>
                <a:cs typeface="Arial" charset="0"/>
              </a:rPr>
              <a:t>    -Từ mẹ sang con lúc mang thai      	hoặc khi sinh con.</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5180"/>
                                        </p:tgtEl>
                                        <p:attrNameLst>
                                          <p:attrName>style.visibility</p:attrName>
                                        </p:attrNameLst>
                                      </p:cBhvr>
                                      <p:to>
                                        <p:strVal val="visible"/>
                                      </p:to>
                                    </p:set>
                                    <p:animEffect transition="in" filter="box(in)">
                                      <p:cBhvr>
                                        <p:cTn id="7" dur="500"/>
                                        <p:tgtEl>
                                          <p:spTgt spid="135180"/>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35181"/>
                                        </p:tgtEl>
                                        <p:attrNameLst>
                                          <p:attrName>style.visibility</p:attrName>
                                        </p:attrNameLst>
                                      </p:cBhvr>
                                      <p:to>
                                        <p:strVal val="visible"/>
                                      </p:to>
                                    </p:set>
                                    <p:animEffect transition="in" filter="slide(fromLeft)">
                                      <p:cBhvr>
                                        <p:cTn id="11" dur="500"/>
                                        <p:tgtEl>
                                          <p:spTgt spid="135181"/>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35182"/>
                                        </p:tgtEl>
                                        <p:attrNameLst>
                                          <p:attrName>style.visibility</p:attrName>
                                        </p:attrNameLst>
                                      </p:cBhvr>
                                      <p:to>
                                        <p:strVal val="visible"/>
                                      </p:to>
                                    </p:set>
                                    <p:animEffect transition="in" filter="slide(fromLeft)">
                                      <p:cBhvr>
                                        <p:cTn id="15" dur="500"/>
                                        <p:tgtEl>
                                          <p:spTgt spid="135182"/>
                                        </p:tgtEl>
                                      </p:cBhvr>
                                    </p:animEffect>
                                  </p:childTnLst>
                                </p:cTn>
                              </p:par>
                            </p:childTnLst>
                          </p:cTn>
                        </p:par>
                        <p:par>
                          <p:cTn id="16" fill="hold" nodeType="after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35183"/>
                                        </p:tgtEl>
                                        <p:attrNameLst>
                                          <p:attrName>style.visibility</p:attrName>
                                        </p:attrNameLst>
                                      </p:cBhvr>
                                      <p:to>
                                        <p:strVal val="visible"/>
                                      </p:to>
                                    </p:set>
                                    <p:animEffect transition="in" filter="slide(fromLeft)">
                                      <p:cBhvr>
                                        <p:cTn id="19" dur="500"/>
                                        <p:tgtEl>
                                          <p:spTgt spid="135183"/>
                                        </p:tgtEl>
                                      </p:cBhvr>
                                    </p:animEffect>
                                  </p:childTnLst>
                                </p:cTn>
                              </p:par>
                            </p:childTnLst>
                          </p:cTn>
                        </p:par>
                        <p:par>
                          <p:cTn id="20" fill="hold" nodeType="afterGroup">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35184"/>
                                        </p:tgtEl>
                                        <p:attrNameLst>
                                          <p:attrName>style.visibility</p:attrName>
                                        </p:attrNameLst>
                                      </p:cBhvr>
                                      <p:to>
                                        <p:strVal val="visible"/>
                                      </p:to>
                                    </p:set>
                                    <p:animEffect transition="in" filter="slide(fromLeft)">
                                      <p:cBhvr>
                                        <p:cTn id="23" dur="500"/>
                                        <p:tgtEl>
                                          <p:spTgt spid="135184"/>
                                        </p:tgtEl>
                                      </p:cBhvr>
                                    </p:animEffect>
                                  </p:childTnLst>
                                </p:cTn>
                              </p:par>
                            </p:childTnLst>
                          </p:cTn>
                        </p:par>
                        <p:par>
                          <p:cTn id="24" fill="hold" nodeType="afterGroup">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35185"/>
                                        </p:tgtEl>
                                        <p:attrNameLst>
                                          <p:attrName>style.visibility</p:attrName>
                                        </p:attrNameLst>
                                      </p:cBhvr>
                                      <p:to>
                                        <p:strVal val="visible"/>
                                      </p:to>
                                    </p:set>
                                    <p:animEffect transition="in" filter="slide(fromLeft)">
                                      <p:cBhvr>
                                        <p:cTn id="27" dur="500"/>
                                        <p:tgtEl>
                                          <p:spTgt spid="135185"/>
                                        </p:tgtEl>
                                      </p:cBhvr>
                                    </p:animEffect>
                                  </p:childTnLst>
                                </p:cTn>
                              </p:par>
                            </p:childTnLst>
                          </p:cTn>
                        </p:par>
                        <p:par>
                          <p:cTn id="28" fill="hold" nodeType="afterGroup">
                            <p:stCondLst>
                              <p:cond delay="3000"/>
                            </p:stCondLst>
                            <p:childTnLst>
                              <p:par>
                                <p:cTn id="29" presetID="12" presetClass="entr" presetSubtype="2" fill="hold" grpId="0" nodeType="afterEffect">
                                  <p:stCondLst>
                                    <p:cond delay="0"/>
                                  </p:stCondLst>
                                  <p:childTnLst>
                                    <p:set>
                                      <p:cBhvr>
                                        <p:cTn id="30" dur="1" fill="hold">
                                          <p:stCondLst>
                                            <p:cond delay="0"/>
                                          </p:stCondLst>
                                        </p:cTn>
                                        <p:tgtEl>
                                          <p:spTgt spid="135186"/>
                                        </p:tgtEl>
                                        <p:attrNameLst>
                                          <p:attrName>style.visibility</p:attrName>
                                        </p:attrNameLst>
                                      </p:cBhvr>
                                      <p:to>
                                        <p:strVal val="visible"/>
                                      </p:to>
                                    </p:set>
                                    <p:animEffect transition="in" filter="slide(fromRight)">
                                      <p:cBhvr>
                                        <p:cTn id="31" dur="500"/>
                                        <p:tgtEl>
                                          <p:spTgt spid="135186"/>
                                        </p:tgtEl>
                                      </p:cBhvr>
                                    </p:animEffect>
                                  </p:childTnLst>
                                </p:cTn>
                              </p:par>
                            </p:childTnLst>
                          </p:cTn>
                        </p:par>
                        <p:par>
                          <p:cTn id="32" fill="hold" nodeType="afterGroup">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135187"/>
                                        </p:tgtEl>
                                        <p:attrNameLst>
                                          <p:attrName>style.visibility</p:attrName>
                                        </p:attrNameLst>
                                      </p:cBhvr>
                                      <p:to>
                                        <p:strVal val="visible"/>
                                      </p:to>
                                    </p:set>
                                    <p:animEffect transition="in" filter="slide(fromRight)">
                                      <p:cBhvr>
                                        <p:cTn id="35" dur="500"/>
                                        <p:tgtEl>
                                          <p:spTgt spid="135187"/>
                                        </p:tgtEl>
                                      </p:cBhvr>
                                    </p:animEffect>
                                  </p:childTnLst>
                                </p:cTn>
                              </p:par>
                            </p:childTnLst>
                          </p:cTn>
                        </p:par>
                        <p:par>
                          <p:cTn id="36" fill="hold" nodeType="afterGroup">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135188"/>
                                        </p:tgtEl>
                                        <p:attrNameLst>
                                          <p:attrName>style.visibility</p:attrName>
                                        </p:attrNameLst>
                                      </p:cBhvr>
                                      <p:to>
                                        <p:strVal val="visible"/>
                                      </p:to>
                                    </p:set>
                                    <p:animEffect transition="in" filter="slide(fromRight)">
                                      <p:cBhvr>
                                        <p:cTn id="39" dur="500"/>
                                        <p:tgtEl>
                                          <p:spTgt spid="135188"/>
                                        </p:tgtEl>
                                      </p:cBhvr>
                                    </p:animEffect>
                                  </p:childTnLst>
                                </p:cTn>
                              </p:par>
                            </p:childTnLst>
                          </p:cTn>
                        </p:par>
                        <p:par>
                          <p:cTn id="40" fill="hold" nodeType="afterGroup">
                            <p:stCondLst>
                              <p:cond delay="4500"/>
                            </p:stCondLst>
                            <p:childTnLst>
                              <p:par>
                                <p:cTn id="41" presetID="12" presetClass="entr" presetSubtype="2" fill="hold" grpId="0" nodeType="afterEffect">
                                  <p:stCondLst>
                                    <p:cond delay="0"/>
                                  </p:stCondLst>
                                  <p:childTnLst>
                                    <p:set>
                                      <p:cBhvr>
                                        <p:cTn id="42" dur="1" fill="hold">
                                          <p:stCondLst>
                                            <p:cond delay="0"/>
                                          </p:stCondLst>
                                        </p:cTn>
                                        <p:tgtEl>
                                          <p:spTgt spid="135189"/>
                                        </p:tgtEl>
                                        <p:attrNameLst>
                                          <p:attrName>style.visibility</p:attrName>
                                        </p:attrNameLst>
                                      </p:cBhvr>
                                      <p:to>
                                        <p:strVal val="visible"/>
                                      </p:to>
                                    </p:set>
                                    <p:animEffect transition="in" filter="slide(fromRight)">
                                      <p:cBhvr>
                                        <p:cTn id="43" dur="500"/>
                                        <p:tgtEl>
                                          <p:spTgt spid="135189"/>
                                        </p:tgtEl>
                                      </p:cBhvr>
                                    </p:animEffect>
                                  </p:childTnLst>
                                </p:cTn>
                              </p:par>
                            </p:childTnLst>
                          </p:cTn>
                        </p:par>
                        <p:par>
                          <p:cTn id="44" fill="hold" nodeType="afterGroup">
                            <p:stCondLst>
                              <p:cond delay="5000"/>
                            </p:stCondLst>
                            <p:childTnLst>
                              <p:par>
                                <p:cTn id="45" presetID="12" presetClass="entr" presetSubtype="2" fill="hold" grpId="0" nodeType="afterEffect">
                                  <p:stCondLst>
                                    <p:cond delay="0"/>
                                  </p:stCondLst>
                                  <p:childTnLst>
                                    <p:set>
                                      <p:cBhvr>
                                        <p:cTn id="46" dur="1" fill="hold">
                                          <p:stCondLst>
                                            <p:cond delay="0"/>
                                          </p:stCondLst>
                                        </p:cTn>
                                        <p:tgtEl>
                                          <p:spTgt spid="135190"/>
                                        </p:tgtEl>
                                        <p:attrNameLst>
                                          <p:attrName>style.visibility</p:attrName>
                                        </p:attrNameLst>
                                      </p:cBhvr>
                                      <p:to>
                                        <p:strVal val="visible"/>
                                      </p:to>
                                    </p:set>
                                    <p:animEffect transition="in" filter="slide(fromRight)">
                                      <p:cBhvr>
                                        <p:cTn id="47" dur="500"/>
                                        <p:tgtEl>
                                          <p:spTgt spid="135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0" grpId="0"/>
      <p:bldP spid="135181" grpId="0" animBg="1"/>
      <p:bldP spid="135182" grpId="0" animBg="1"/>
      <p:bldP spid="135183" grpId="0" animBg="1"/>
      <p:bldP spid="135184" grpId="0" animBg="1"/>
      <p:bldP spid="135185" grpId="0" animBg="1"/>
      <p:bldP spid="135186" grpId="0" animBg="1"/>
      <p:bldP spid="135187" grpId="0" animBg="1"/>
      <p:bldP spid="135188" grpId="0" animBg="1"/>
      <p:bldP spid="135189" grpId="0" animBg="1"/>
      <p:bldP spid="135190" grpId="0" animBg="1"/>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3643</TotalTime>
  <Words>1086</Words>
  <Application>Microsoft Office PowerPoint</Application>
  <PresentationFormat>On-screen Show (4:3)</PresentationFormat>
  <Paragraphs>126</Paragraphs>
  <Slides>29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Wingdings</vt:lpstr>
      <vt:lpstr>Calibri</vt:lpstr>
      <vt:lpstr>Times New Roman</vt:lpstr>
      <vt:lpstr>VNI-Times</vt:lpstr>
      <vt:lpstr>.VnAvant</vt:lpstr>
      <vt:lpstr>Watermark</vt:lpstr>
      <vt:lpstr>Slide 1</vt:lpstr>
      <vt:lpstr>Slide 2</vt:lpstr>
      <vt:lpstr>Làm thế nào để phòng bệnh viêm gan A?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tuyen</dc:creator>
  <cp:lastModifiedBy>CSTeam</cp:lastModifiedBy>
  <cp:revision>299</cp:revision>
  <dcterms:created xsi:type="dcterms:W3CDTF">2008-01-01T02:37:38Z</dcterms:created>
  <dcterms:modified xsi:type="dcterms:W3CDTF">2016-06-30T02:35:03Z</dcterms:modified>
</cp:coreProperties>
</file>